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Lst>
  <p:sldSz cy="9906000" cx="6858000"/>
  <p:notesSz cx="6858000" cy="9144000"/>
  <p:embeddedFontLst>
    <p:embeddedFont>
      <p:font typeface="Century Gothic"/>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4" roundtripDataSignature="AMtx7miMixkddPFnsTJdrmME9PSjYVTG5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79A12D1-18BE-41EA-94ED-1C2679763046}">
  <a:tblStyle styleId="{B79A12D1-18BE-41EA-94ED-1C2679763046}"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EFF7"/>
          </a:solidFill>
        </a:fill>
      </a:tcStyle>
    </a:wholeTbl>
    <a:band1H>
      <a:tcTxStyle b="off" i="off"/>
      <a:tcStyle>
        <a:fill>
          <a:solidFill>
            <a:srgbClr val="D0DEEF"/>
          </a:solidFill>
        </a:fill>
      </a:tcStyle>
    </a:band1H>
    <a:band2H>
      <a:tcTxStyle b="off" i="off"/>
    </a:band2H>
    <a:band1V>
      <a:tcTxStyle b="off" i="off"/>
      <a:tcStyle>
        <a:fill>
          <a:solidFill>
            <a:srgbClr val="D0DEEF"/>
          </a:solidFill>
        </a:fill>
      </a:tcStyle>
    </a:band1V>
    <a:band2V>
      <a:tcTxStyle b="off" i="off"/>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schemas.openxmlformats.org/officeDocument/2006/relationships/font" Target="fonts/CenturyGothic-bold.fntdata"/><Relationship Id="rId10" Type="http://schemas.openxmlformats.org/officeDocument/2006/relationships/font" Target="fonts/CenturyGothic-regular.fntdata"/><Relationship Id="rId13" Type="http://schemas.openxmlformats.org/officeDocument/2006/relationships/font" Target="fonts/CenturyGothic-boldItalic.fntdata"/><Relationship Id="rId12" Type="http://schemas.openxmlformats.org/officeDocument/2006/relationships/font" Target="fonts/CenturyGothic-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5" name="Google Shape;95;p2:notes"/>
          <p:cNvSpPr/>
          <p:nvPr>
            <p:ph idx="2"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2" name="Google Shape;102;p3:notes"/>
          <p:cNvSpPr/>
          <p:nvPr>
            <p:ph idx="2"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p4:notes"/>
          <p:cNvSpPr/>
          <p:nvPr>
            <p:ph idx="2"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5" name="Shape 15"/>
        <p:cNvGrpSpPr/>
        <p:nvPr/>
      </p:nvGrpSpPr>
      <p:grpSpPr>
        <a:xfrm>
          <a:off x="0" y="0"/>
          <a:ext cx="0" cy="0"/>
          <a:chOff x="0" y="0"/>
          <a:chExt cx="0" cy="0"/>
        </a:xfrm>
      </p:grpSpPr>
      <p:sp>
        <p:nvSpPr>
          <p:cNvPr id="16" name="Google Shape;16;p6"/>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6"/>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6"/>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6"/>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5"/>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5"/>
          <p:cNvSpPr txBox="1"/>
          <p:nvPr>
            <p:ph idx="1" type="body"/>
          </p:nvPr>
        </p:nvSpPr>
        <p:spPr>
          <a:xfrm rot="5400000">
            <a:off x="286367" y="2822135"/>
            <a:ext cx="6285266" cy="59150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5" name="Google Shape;75;p15"/>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5"/>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5"/>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6"/>
          <p:cNvSpPr txBox="1"/>
          <p:nvPr>
            <p:ph type="title"/>
          </p:nvPr>
        </p:nvSpPr>
        <p:spPr>
          <a:xfrm rot="5400000">
            <a:off x="1449696" y="3985464"/>
            <a:ext cx="8394877" cy="14787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6"/>
          <p:cNvSpPr txBox="1"/>
          <p:nvPr>
            <p:ph idx="1" type="body"/>
          </p:nvPr>
        </p:nvSpPr>
        <p:spPr>
          <a:xfrm rot="5400000">
            <a:off x="-1550679" y="2549570"/>
            <a:ext cx="8394877" cy="435054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1" name="Google Shape;81;p16"/>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6"/>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6"/>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0" name="Shape 20"/>
        <p:cNvGrpSpPr/>
        <p:nvPr/>
      </p:nvGrpSpPr>
      <p:grpSpPr>
        <a:xfrm>
          <a:off x="0" y="0"/>
          <a:ext cx="0" cy="0"/>
          <a:chOff x="0" y="0"/>
          <a:chExt cx="0" cy="0"/>
        </a:xfrm>
      </p:grpSpPr>
      <p:sp>
        <p:nvSpPr>
          <p:cNvPr id="21" name="Google Shape;21;p7"/>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7"/>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3" name="Google Shape;23;p7"/>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7"/>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7"/>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6" name="Shape 26"/>
        <p:cNvGrpSpPr/>
        <p:nvPr/>
      </p:nvGrpSpPr>
      <p:grpSpPr>
        <a:xfrm>
          <a:off x="0" y="0"/>
          <a:ext cx="0" cy="0"/>
          <a:chOff x="0" y="0"/>
          <a:chExt cx="0" cy="0"/>
        </a:xfrm>
      </p:grpSpPr>
      <p:sp>
        <p:nvSpPr>
          <p:cNvPr id="27" name="Google Shape;27;p8"/>
          <p:cNvSpPr txBox="1"/>
          <p:nvPr>
            <p:ph type="ctrTitle"/>
          </p:nvPr>
        </p:nvSpPr>
        <p:spPr>
          <a:xfrm>
            <a:off x="514350" y="1621191"/>
            <a:ext cx="5829300" cy="3448756"/>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8"/>
          <p:cNvSpPr txBox="1"/>
          <p:nvPr>
            <p:ph idx="1" type="subTitle"/>
          </p:nvPr>
        </p:nvSpPr>
        <p:spPr>
          <a:xfrm>
            <a:off x="857250" y="5202944"/>
            <a:ext cx="5143500" cy="2391656"/>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29" name="Google Shape;29;p8"/>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8"/>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8"/>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9"/>
          <p:cNvSpPr txBox="1"/>
          <p:nvPr>
            <p:ph type="title"/>
          </p:nvPr>
        </p:nvSpPr>
        <p:spPr>
          <a:xfrm>
            <a:off x="467916" y="2469624"/>
            <a:ext cx="5915025" cy="41206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9"/>
          <p:cNvSpPr txBox="1"/>
          <p:nvPr>
            <p:ph idx="1" type="body"/>
          </p:nvPr>
        </p:nvSpPr>
        <p:spPr>
          <a:xfrm>
            <a:off x="467916" y="6629226"/>
            <a:ext cx="5915025" cy="216693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sz="1800">
                <a:solidFill>
                  <a:schemeClr val="dk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35" name="Google Shape;35;p9"/>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9"/>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9"/>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10"/>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0"/>
          <p:cNvSpPr txBox="1"/>
          <p:nvPr>
            <p:ph idx="1" type="body"/>
          </p:nvPr>
        </p:nvSpPr>
        <p:spPr>
          <a:xfrm>
            <a:off x="471488" y="2637014"/>
            <a:ext cx="2914650"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1" name="Google Shape;41;p10"/>
          <p:cNvSpPr txBox="1"/>
          <p:nvPr>
            <p:ph idx="2" type="body"/>
          </p:nvPr>
        </p:nvSpPr>
        <p:spPr>
          <a:xfrm>
            <a:off x="3471863" y="2637014"/>
            <a:ext cx="2914650"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2" name="Google Shape;42;p10"/>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0"/>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0"/>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11"/>
          <p:cNvSpPr txBox="1"/>
          <p:nvPr>
            <p:ph type="title"/>
          </p:nvPr>
        </p:nvSpPr>
        <p:spPr>
          <a:xfrm>
            <a:off x="472381"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1"/>
          <p:cNvSpPr txBox="1"/>
          <p:nvPr>
            <p:ph idx="1" type="body"/>
          </p:nvPr>
        </p:nvSpPr>
        <p:spPr>
          <a:xfrm>
            <a:off x="472381" y="2428347"/>
            <a:ext cx="2901255" cy="119009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8" name="Google Shape;48;p11"/>
          <p:cNvSpPr txBox="1"/>
          <p:nvPr>
            <p:ph idx="2" type="body"/>
          </p:nvPr>
        </p:nvSpPr>
        <p:spPr>
          <a:xfrm>
            <a:off x="472381" y="3618442"/>
            <a:ext cx="2901255" cy="53221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9" name="Google Shape;49;p11"/>
          <p:cNvSpPr txBox="1"/>
          <p:nvPr>
            <p:ph idx="3" type="body"/>
          </p:nvPr>
        </p:nvSpPr>
        <p:spPr>
          <a:xfrm>
            <a:off x="3471863" y="2428347"/>
            <a:ext cx="2915543" cy="119009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50" name="Google Shape;50;p11"/>
          <p:cNvSpPr txBox="1"/>
          <p:nvPr>
            <p:ph idx="4" type="body"/>
          </p:nvPr>
        </p:nvSpPr>
        <p:spPr>
          <a:xfrm>
            <a:off x="3471863" y="3618442"/>
            <a:ext cx="2915543" cy="53221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51" name="Google Shape;51;p11"/>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1"/>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1"/>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2"/>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2"/>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2"/>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3"/>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3"/>
          <p:cNvSpPr txBox="1"/>
          <p:nvPr>
            <p:ph idx="1" type="body"/>
          </p:nvPr>
        </p:nvSpPr>
        <p:spPr>
          <a:xfrm>
            <a:off x="2915543" y="1426283"/>
            <a:ext cx="3471863" cy="7039681"/>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61" name="Google Shape;61;p13"/>
          <p:cNvSpPr txBox="1"/>
          <p:nvPr>
            <p:ph idx="2" type="body"/>
          </p:nvPr>
        </p:nvSpPr>
        <p:spPr>
          <a:xfrm>
            <a:off x="472381" y="2971800"/>
            <a:ext cx="2211884" cy="550562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2" name="Google Shape;62;p13"/>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3"/>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3"/>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4"/>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4"/>
          <p:cNvSpPr/>
          <p:nvPr>
            <p:ph idx="2" type="pic"/>
          </p:nvPr>
        </p:nvSpPr>
        <p:spPr>
          <a:xfrm>
            <a:off x="2915543" y="1426283"/>
            <a:ext cx="3471863" cy="7039681"/>
          </a:xfrm>
          <a:prstGeom prst="rect">
            <a:avLst/>
          </a:prstGeom>
          <a:noFill/>
          <a:ln>
            <a:noFill/>
          </a:ln>
        </p:spPr>
      </p:sp>
      <p:sp>
        <p:nvSpPr>
          <p:cNvPr id="68" name="Google Shape;68;p14"/>
          <p:cNvSpPr txBox="1"/>
          <p:nvPr>
            <p:ph idx="1" type="body"/>
          </p:nvPr>
        </p:nvSpPr>
        <p:spPr>
          <a:xfrm>
            <a:off x="472381" y="2971800"/>
            <a:ext cx="2211884" cy="550562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9" name="Google Shape;69;p14"/>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4"/>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4"/>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5"/>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5"/>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12" name="Google Shape;12;p5"/>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5"/>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5"/>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title"/>
          </p:nvPr>
        </p:nvSpPr>
        <p:spPr>
          <a:xfrm>
            <a:off x="460375" y="934415"/>
            <a:ext cx="5915025" cy="1914702"/>
          </a:xfrm>
          <a:prstGeom prst="rect">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rgbClr val="2E75B5"/>
              </a:buClr>
              <a:buSzPct val="100000"/>
              <a:buFont typeface="Century Gothic"/>
              <a:buNone/>
            </a:pPr>
            <a:r>
              <a:rPr b="1" lang="en-GB" sz="4800">
                <a:solidFill>
                  <a:srgbClr val="CC0000"/>
                </a:solidFill>
                <a:latin typeface="Century Gothic"/>
                <a:ea typeface="Century Gothic"/>
                <a:cs typeface="Century Gothic"/>
                <a:sym typeface="Century Gothic"/>
              </a:rPr>
              <a:t>Year 5</a:t>
            </a:r>
            <a:br>
              <a:rPr b="1" lang="en-GB" sz="4800">
                <a:solidFill>
                  <a:srgbClr val="CC0000"/>
                </a:solidFill>
                <a:latin typeface="Century Gothic"/>
                <a:ea typeface="Century Gothic"/>
                <a:cs typeface="Century Gothic"/>
                <a:sym typeface="Century Gothic"/>
              </a:rPr>
            </a:br>
            <a:r>
              <a:rPr b="1" lang="en-GB" sz="4800">
                <a:solidFill>
                  <a:srgbClr val="CC0000"/>
                </a:solidFill>
                <a:latin typeface="Century Gothic"/>
                <a:ea typeface="Century Gothic"/>
                <a:cs typeface="Century Gothic"/>
                <a:sym typeface="Century Gothic"/>
              </a:rPr>
              <a:t>Summer 2</a:t>
            </a:r>
            <a:br>
              <a:rPr b="1" lang="en-GB" sz="4800">
                <a:solidFill>
                  <a:srgbClr val="CC0000"/>
                </a:solidFill>
                <a:latin typeface="Century Gothic"/>
                <a:ea typeface="Century Gothic"/>
                <a:cs typeface="Century Gothic"/>
                <a:sym typeface="Century Gothic"/>
              </a:rPr>
            </a:br>
            <a:r>
              <a:rPr b="1" lang="en-GB" sz="4800">
                <a:solidFill>
                  <a:srgbClr val="CC0000"/>
                </a:solidFill>
                <a:latin typeface="Century Gothic"/>
                <a:ea typeface="Century Gothic"/>
                <a:cs typeface="Century Gothic"/>
                <a:sym typeface="Century Gothic"/>
              </a:rPr>
              <a:t>In the Landfill</a:t>
            </a:r>
            <a:endParaRPr b="1" sz="4800">
              <a:solidFill>
                <a:srgbClr val="CC0000"/>
              </a:solidFill>
              <a:latin typeface="Century Gothic"/>
              <a:ea typeface="Century Gothic"/>
              <a:cs typeface="Century Gothic"/>
              <a:sym typeface="Century Gothic"/>
            </a:endParaRPr>
          </a:p>
          <a:p>
            <a:pPr indent="0" lvl="0" marL="0" rtl="0" algn="l">
              <a:lnSpc>
                <a:spcPct val="90000"/>
              </a:lnSpc>
              <a:spcBef>
                <a:spcPts val="0"/>
              </a:spcBef>
              <a:spcAft>
                <a:spcPts val="0"/>
              </a:spcAft>
              <a:buClr>
                <a:srgbClr val="2E75B5"/>
              </a:buClr>
              <a:buSzPct val="100000"/>
              <a:buFont typeface="Century Gothic"/>
              <a:buNone/>
            </a:pPr>
            <a:r>
              <a:t/>
            </a:r>
            <a:endParaRPr b="1" sz="4800">
              <a:solidFill>
                <a:srgbClr val="2E75B5"/>
              </a:solidFill>
              <a:latin typeface="Century Gothic"/>
              <a:ea typeface="Century Gothic"/>
              <a:cs typeface="Century Gothic"/>
              <a:sym typeface="Century Gothic"/>
            </a:endParaRPr>
          </a:p>
          <a:p>
            <a:pPr indent="0" lvl="0" marL="0" rtl="0" algn="l">
              <a:lnSpc>
                <a:spcPct val="90000"/>
              </a:lnSpc>
              <a:spcBef>
                <a:spcPts val="0"/>
              </a:spcBef>
              <a:spcAft>
                <a:spcPts val="0"/>
              </a:spcAft>
              <a:buClr>
                <a:srgbClr val="2E75B5"/>
              </a:buClr>
              <a:buSzPct val="100000"/>
              <a:buFont typeface="Century Gothic"/>
              <a:buNone/>
            </a:pPr>
            <a:r>
              <a:t/>
            </a:r>
            <a:endParaRPr b="1" sz="4800">
              <a:solidFill>
                <a:srgbClr val="2E75B5"/>
              </a:solidFill>
              <a:latin typeface="Century Gothic"/>
              <a:ea typeface="Century Gothic"/>
              <a:cs typeface="Century Gothic"/>
              <a:sym typeface="Century Gothic"/>
            </a:endParaRPr>
          </a:p>
          <a:p>
            <a:pPr indent="0" lvl="0" marL="0" rtl="0" algn="l">
              <a:lnSpc>
                <a:spcPct val="90000"/>
              </a:lnSpc>
              <a:spcBef>
                <a:spcPts val="0"/>
              </a:spcBef>
              <a:spcAft>
                <a:spcPts val="0"/>
              </a:spcAft>
              <a:buClr>
                <a:srgbClr val="2E75B5"/>
              </a:buClr>
              <a:buSzPct val="100000"/>
              <a:buFont typeface="Century Gothic"/>
              <a:buNone/>
            </a:pPr>
            <a:r>
              <a:t/>
            </a:r>
            <a:endParaRPr b="1" sz="4800">
              <a:solidFill>
                <a:srgbClr val="2E75B5"/>
              </a:solidFill>
              <a:latin typeface="Century Gothic"/>
              <a:ea typeface="Century Gothic"/>
              <a:cs typeface="Century Gothic"/>
              <a:sym typeface="Century Gothic"/>
            </a:endParaRPr>
          </a:p>
          <a:p>
            <a:pPr indent="0" lvl="0" marL="0" rtl="0" algn="l">
              <a:lnSpc>
                <a:spcPct val="90000"/>
              </a:lnSpc>
              <a:spcBef>
                <a:spcPts val="0"/>
              </a:spcBef>
              <a:spcAft>
                <a:spcPts val="0"/>
              </a:spcAft>
              <a:buClr>
                <a:srgbClr val="2E75B5"/>
              </a:buClr>
              <a:buSzPct val="100000"/>
              <a:buFont typeface="Century Gothic"/>
              <a:buNone/>
            </a:pPr>
            <a:r>
              <a:t/>
            </a:r>
            <a:endParaRPr b="1" sz="4800">
              <a:solidFill>
                <a:srgbClr val="2E75B5"/>
              </a:solidFill>
              <a:latin typeface="Century Gothic"/>
              <a:ea typeface="Century Gothic"/>
              <a:cs typeface="Century Gothic"/>
              <a:sym typeface="Century Gothic"/>
            </a:endParaRPr>
          </a:p>
          <a:p>
            <a:pPr indent="0" lvl="0" marL="0" rtl="0" algn="l">
              <a:lnSpc>
                <a:spcPct val="90000"/>
              </a:lnSpc>
              <a:spcBef>
                <a:spcPts val="0"/>
              </a:spcBef>
              <a:spcAft>
                <a:spcPts val="0"/>
              </a:spcAft>
              <a:buClr>
                <a:srgbClr val="2E75B5"/>
              </a:buClr>
              <a:buSzPct val="100000"/>
              <a:buFont typeface="Century Gothic"/>
              <a:buNone/>
            </a:pPr>
            <a:r>
              <a:t/>
            </a:r>
            <a:endParaRPr b="1" sz="4800">
              <a:solidFill>
                <a:srgbClr val="2E75B5"/>
              </a:solidFill>
              <a:latin typeface="Century Gothic"/>
              <a:ea typeface="Century Gothic"/>
              <a:cs typeface="Century Gothic"/>
              <a:sym typeface="Century Gothic"/>
            </a:endParaRPr>
          </a:p>
          <a:p>
            <a:pPr indent="0" lvl="0" marL="0" rtl="0" algn="l">
              <a:lnSpc>
                <a:spcPct val="90000"/>
              </a:lnSpc>
              <a:spcBef>
                <a:spcPts val="0"/>
              </a:spcBef>
              <a:spcAft>
                <a:spcPts val="0"/>
              </a:spcAft>
              <a:buClr>
                <a:srgbClr val="2E75B5"/>
              </a:buClr>
              <a:buSzPct val="100000"/>
              <a:buFont typeface="Century Gothic"/>
              <a:buNone/>
            </a:pPr>
            <a:r>
              <a:t/>
            </a:r>
            <a:endParaRPr b="1" sz="4800">
              <a:solidFill>
                <a:srgbClr val="2E75B5"/>
              </a:solidFill>
              <a:latin typeface="Century Gothic"/>
              <a:ea typeface="Century Gothic"/>
              <a:cs typeface="Century Gothic"/>
              <a:sym typeface="Century Gothic"/>
            </a:endParaRPr>
          </a:p>
          <a:p>
            <a:pPr indent="0" lvl="0" marL="0" rtl="0" algn="l">
              <a:lnSpc>
                <a:spcPct val="90000"/>
              </a:lnSpc>
              <a:spcBef>
                <a:spcPts val="0"/>
              </a:spcBef>
              <a:spcAft>
                <a:spcPts val="0"/>
              </a:spcAft>
              <a:buClr>
                <a:srgbClr val="2E75B5"/>
              </a:buClr>
              <a:buSzPct val="100000"/>
              <a:buFont typeface="Century Gothic"/>
              <a:buNone/>
            </a:pPr>
            <a:r>
              <a:t/>
            </a:r>
            <a:endParaRPr b="1" sz="4800">
              <a:solidFill>
                <a:srgbClr val="2E75B5"/>
              </a:solidFill>
              <a:latin typeface="Century Gothic"/>
              <a:ea typeface="Century Gothic"/>
              <a:cs typeface="Century Gothic"/>
              <a:sym typeface="Century Gothic"/>
            </a:endParaRPr>
          </a:p>
          <a:p>
            <a:pPr indent="0" lvl="0" marL="0" rtl="0" algn="l">
              <a:lnSpc>
                <a:spcPct val="90000"/>
              </a:lnSpc>
              <a:spcBef>
                <a:spcPts val="0"/>
              </a:spcBef>
              <a:spcAft>
                <a:spcPts val="0"/>
              </a:spcAft>
              <a:buClr>
                <a:srgbClr val="2E75B5"/>
              </a:buClr>
              <a:buSzPct val="100000"/>
              <a:buFont typeface="Century Gothic"/>
              <a:buNone/>
            </a:pPr>
            <a:r>
              <a:t/>
            </a:r>
            <a:endParaRPr b="1" sz="4800">
              <a:solidFill>
                <a:srgbClr val="2E75B5"/>
              </a:solidFill>
              <a:latin typeface="Century Gothic"/>
              <a:ea typeface="Century Gothic"/>
              <a:cs typeface="Century Gothic"/>
              <a:sym typeface="Century Gothic"/>
            </a:endParaRPr>
          </a:p>
          <a:p>
            <a:pPr indent="0" lvl="0" marL="0" rtl="0" algn="l">
              <a:lnSpc>
                <a:spcPct val="90000"/>
              </a:lnSpc>
              <a:spcBef>
                <a:spcPts val="0"/>
              </a:spcBef>
              <a:spcAft>
                <a:spcPts val="0"/>
              </a:spcAft>
              <a:buClr>
                <a:srgbClr val="2E75B5"/>
              </a:buClr>
              <a:buSzPct val="100000"/>
              <a:buFont typeface="Century Gothic"/>
              <a:buNone/>
            </a:pPr>
            <a:r>
              <a:rPr lang="en-GB" sz="4800">
                <a:latin typeface="Century Gothic"/>
                <a:ea typeface="Century Gothic"/>
                <a:cs typeface="Century Gothic"/>
                <a:sym typeface="Century Gothic"/>
              </a:rPr>
              <a:t>Curriculum Driver: </a:t>
            </a:r>
            <a:br>
              <a:rPr lang="en-GB" sz="4800">
                <a:latin typeface="Century Gothic"/>
                <a:ea typeface="Century Gothic"/>
                <a:cs typeface="Century Gothic"/>
                <a:sym typeface="Century Gothic"/>
              </a:rPr>
            </a:br>
            <a:r>
              <a:rPr lang="en-GB" sz="4800">
                <a:latin typeface="Century Gothic"/>
                <a:ea typeface="Century Gothic"/>
                <a:cs typeface="Century Gothic"/>
                <a:sym typeface="Century Gothic"/>
              </a:rPr>
              <a:t>DT and Science </a:t>
            </a:r>
            <a:endParaRPr/>
          </a:p>
        </p:txBody>
      </p:sp>
      <p:sp>
        <p:nvSpPr>
          <p:cNvPr descr="Image result for tutankhamun" id="89" name="Google Shape;89;p1"/>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0" name="Google Shape;90;p1"/>
          <p:cNvSpPr txBox="1"/>
          <p:nvPr>
            <p:ph idx="11" type="ftr"/>
          </p:nvPr>
        </p:nvSpPr>
        <p:spPr>
          <a:xfrm>
            <a:off x="1831180" y="9143297"/>
            <a:ext cx="3195638" cy="52740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b="1" lang="en-GB" sz="1800">
                <a:solidFill>
                  <a:srgbClr val="CC0000"/>
                </a:solidFill>
                <a:latin typeface="Century Gothic"/>
                <a:ea typeface="Century Gothic"/>
                <a:cs typeface="Century Gothic"/>
                <a:sym typeface="Century Gothic"/>
              </a:rPr>
              <a:t>Create  Explore  Discover</a:t>
            </a:r>
            <a:endParaRPr>
              <a:solidFill>
                <a:srgbClr val="CC0000"/>
              </a:solidFill>
            </a:endParaRPr>
          </a:p>
        </p:txBody>
      </p:sp>
      <p:pic>
        <p:nvPicPr>
          <p:cNvPr id="91" name="Google Shape;91;p1"/>
          <p:cNvPicPr preferRelativeResize="0"/>
          <p:nvPr/>
        </p:nvPicPr>
        <p:blipFill rotWithShape="1">
          <a:blip r:embed="rId3">
            <a:alphaModFix/>
          </a:blip>
          <a:srcRect b="0" l="0" r="0" t="0"/>
          <a:stretch/>
        </p:blipFill>
        <p:spPr>
          <a:xfrm>
            <a:off x="4483495" y="7937"/>
            <a:ext cx="2218930" cy="2299133"/>
          </a:xfrm>
          <a:prstGeom prst="rect">
            <a:avLst/>
          </a:prstGeom>
          <a:noFill/>
          <a:ln>
            <a:noFill/>
          </a:ln>
        </p:spPr>
      </p:pic>
      <p:pic>
        <p:nvPicPr>
          <p:cNvPr id="92" name="Google Shape;92;p1"/>
          <p:cNvPicPr preferRelativeResize="0"/>
          <p:nvPr/>
        </p:nvPicPr>
        <p:blipFill rotWithShape="1">
          <a:blip r:embed="rId4">
            <a:alphaModFix/>
          </a:blip>
          <a:srcRect b="0" l="0" r="0" t="0"/>
          <a:stretch/>
        </p:blipFill>
        <p:spPr>
          <a:xfrm>
            <a:off x="519675" y="3623201"/>
            <a:ext cx="5796434" cy="3246012"/>
          </a:xfrm>
          <a:prstGeom prst="rect">
            <a:avLst/>
          </a:prstGeom>
          <a:noFill/>
          <a:ln cap="flat" cmpd="sng" w="76200">
            <a:solidFill>
              <a:srgbClr val="CC0000"/>
            </a:solidFill>
            <a:prstDash val="solid"/>
            <a:round/>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txBox="1"/>
          <p:nvPr>
            <p:ph type="title"/>
          </p:nvPr>
        </p:nvSpPr>
        <p:spPr>
          <a:xfrm>
            <a:off x="265900" y="320125"/>
            <a:ext cx="5915100" cy="8823300"/>
          </a:xfrm>
          <a:prstGeom prst="rect">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rgbClr val="2E75B5"/>
              </a:buClr>
              <a:buSzPct val="91525"/>
              <a:buFont typeface="Century Gothic"/>
              <a:buNone/>
            </a:pPr>
            <a:r>
              <a:rPr b="1" lang="en-GB" sz="2622">
                <a:solidFill>
                  <a:srgbClr val="CC0000"/>
                </a:solidFill>
                <a:latin typeface="Century Gothic"/>
                <a:ea typeface="Century Gothic"/>
                <a:cs typeface="Century Gothic"/>
                <a:sym typeface="Century Gothic"/>
              </a:rPr>
              <a:t>Year 5</a:t>
            </a:r>
            <a:br>
              <a:rPr b="1" lang="en-GB" sz="2622">
                <a:solidFill>
                  <a:srgbClr val="CC0000"/>
                </a:solidFill>
                <a:latin typeface="Century Gothic"/>
                <a:ea typeface="Century Gothic"/>
                <a:cs typeface="Century Gothic"/>
                <a:sym typeface="Century Gothic"/>
              </a:rPr>
            </a:br>
            <a:r>
              <a:rPr b="1" lang="en-GB" sz="2622">
                <a:solidFill>
                  <a:srgbClr val="CC0000"/>
                </a:solidFill>
                <a:latin typeface="Century Gothic"/>
                <a:ea typeface="Century Gothic"/>
                <a:cs typeface="Century Gothic"/>
                <a:sym typeface="Century Gothic"/>
              </a:rPr>
              <a:t>Summer 2 – In the Landfill</a:t>
            </a:r>
            <a:br>
              <a:rPr b="1" lang="en-GB" sz="2622">
                <a:solidFill>
                  <a:srgbClr val="CC0000"/>
                </a:solidFill>
                <a:latin typeface="Century Gothic"/>
                <a:ea typeface="Century Gothic"/>
                <a:cs typeface="Century Gothic"/>
                <a:sym typeface="Century Gothic"/>
              </a:rPr>
            </a:br>
            <a:r>
              <a:rPr b="1" lang="en-GB" sz="1522">
                <a:solidFill>
                  <a:srgbClr val="CC0000"/>
                </a:solidFill>
                <a:latin typeface="Century Gothic"/>
                <a:ea typeface="Century Gothic"/>
                <a:cs typeface="Century Gothic"/>
                <a:sym typeface="Century Gothic"/>
              </a:rPr>
              <a:t>Key Curriculum Driver: DT</a:t>
            </a:r>
            <a:br>
              <a:rPr b="1" lang="en-GB" sz="1522">
                <a:latin typeface="Century Gothic"/>
                <a:ea typeface="Century Gothic"/>
                <a:cs typeface="Century Gothic"/>
                <a:sym typeface="Century Gothic"/>
              </a:rPr>
            </a:br>
            <a:br>
              <a:rPr b="1" lang="en-GB" sz="1522">
                <a:latin typeface="Century Gothic"/>
                <a:ea typeface="Century Gothic"/>
                <a:cs typeface="Century Gothic"/>
                <a:sym typeface="Century Gothic"/>
              </a:rPr>
            </a:br>
            <a:r>
              <a:rPr b="1" lang="en-GB" sz="1522">
                <a:latin typeface="Century Gothic"/>
                <a:ea typeface="Century Gothic"/>
                <a:cs typeface="Century Gothic"/>
                <a:sym typeface="Century Gothic"/>
              </a:rPr>
              <a:t>Other Curriculum Areas: Science</a:t>
            </a:r>
            <a:r>
              <a:rPr lang="en-GB" sz="1522">
                <a:latin typeface="Century Gothic"/>
                <a:ea typeface="Century Gothic"/>
                <a:cs typeface="Century Gothic"/>
                <a:sym typeface="Century Gothic"/>
              </a:rPr>
              <a:t> and Art</a:t>
            </a:r>
            <a:br>
              <a:rPr b="1" lang="en-GB" sz="1522">
                <a:latin typeface="Century Gothic"/>
                <a:ea typeface="Century Gothic"/>
                <a:cs typeface="Century Gothic"/>
                <a:sym typeface="Century Gothic"/>
              </a:rPr>
            </a:br>
            <a:br>
              <a:rPr b="1" lang="en-GB" sz="1522">
                <a:latin typeface="Century Gothic"/>
                <a:ea typeface="Century Gothic"/>
                <a:cs typeface="Century Gothic"/>
                <a:sym typeface="Century Gothic"/>
              </a:rPr>
            </a:br>
            <a:r>
              <a:rPr b="1" lang="en-GB" sz="1522">
                <a:latin typeface="Century Gothic"/>
                <a:ea typeface="Century Gothic"/>
                <a:cs typeface="Century Gothic"/>
                <a:sym typeface="Century Gothic"/>
              </a:rPr>
              <a:t>Rationale: </a:t>
            </a:r>
            <a:r>
              <a:rPr lang="en-GB" sz="1522">
                <a:latin typeface="Century Gothic"/>
                <a:ea typeface="Century Gothic"/>
                <a:cs typeface="Century Gothic"/>
                <a:sym typeface="Century Gothic"/>
              </a:rPr>
              <a:t>In</a:t>
            </a:r>
            <a:r>
              <a:rPr b="1" lang="en-GB" sz="1522">
                <a:latin typeface="Century Gothic"/>
                <a:ea typeface="Century Gothic"/>
                <a:cs typeface="Century Gothic"/>
                <a:sym typeface="Century Gothic"/>
              </a:rPr>
              <a:t> </a:t>
            </a:r>
            <a:r>
              <a:rPr lang="en-GB" sz="1522">
                <a:latin typeface="Century Gothic"/>
                <a:ea typeface="Century Gothic"/>
                <a:cs typeface="Century Gothic"/>
                <a:sym typeface="Century Gothic"/>
              </a:rPr>
              <a:t>the Landfill will provide the children with opportunities to explore where our rubbish goes after we’ve put it in the bin. We will discover all about our effect on the planet and delve into what plastic pollution is. The children will have the opportunity to create their own treasures made from items that would normally be thrown away!</a:t>
            </a:r>
            <a:br>
              <a:rPr b="1" lang="en-GB" sz="1522">
                <a:latin typeface="Century Gothic"/>
                <a:ea typeface="Century Gothic"/>
                <a:cs typeface="Century Gothic"/>
                <a:sym typeface="Century Gothic"/>
              </a:rPr>
            </a:br>
            <a:br>
              <a:rPr b="1" lang="en-GB" sz="1522">
                <a:latin typeface="Century Gothic"/>
                <a:ea typeface="Century Gothic"/>
                <a:cs typeface="Century Gothic"/>
                <a:sym typeface="Century Gothic"/>
              </a:rPr>
            </a:br>
            <a:r>
              <a:rPr b="1" lang="en-GB" sz="1522">
                <a:latin typeface="Century Gothic"/>
                <a:ea typeface="Century Gothic"/>
                <a:cs typeface="Century Gothic"/>
                <a:sym typeface="Century Gothic"/>
              </a:rPr>
              <a:t>By the end of this topic, most children will have: </a:t>
            </a:r>
            <a:br>
              <a:rPr b="1" lang="en-GB" sz="1522">
                <a:latin typeface="Century Gothic"/>
                <a:ea typeface="Century Gothic"/>
                <a:cs typeface="Century Gothic"/>
                <a:sym typeface="Century Gothic"/>
              </a:rPr>
            </a:br>
            <a:r>
              <a:rPr lang="en-GB" sz="1222">
                <a:solidFill>
                  <a:srgbClr val="000000"/>
                </a:solidFill>
                <a:latin typeface="Bookman Old Style"/>
                <a:ea typeface="Bookman Old Style"/>
                <a:cs typeface="Bookman Old Style"/>
                <a:sym typeface="Bookman Old Style"/>
              </a:rPr>
              <a:t>Use research and develop design criteria to inform the design of innovative, functional, appealing products that are fit for purpose.</a:t>
            </a:r>
            <a:endParaRPr sz="1222">
              <a:solidFill>
                <a:srgbClr val="000000"/>
              </a:solidFill>
              <a:latin typeface="Bookman Old Style"/>
              <a:ea typeface="Bookman Old Style"/>
              <a:cs typeface="Bookman Old Style"/>
              <a:sym typeface="Bookman Old Style"/>
            </a:endParaRPr>
          </a:p>
          <a:p>
            <a:pPr indent="0" lvl="0" marL="0" rtl="0" algn="l">
              <a:lnSpc>
                <a:spcPct val="100000"/>
              </a:lnSpc>
              <a:spcBef>
                <a:spcPts val="0"/>
              </a:spcBef>
              <a:spcAft>
                <a:spcPts val="0"/>
              </a:spcAft>
              <a:buSzPct val="163666"/>
              <a:buNone/>
            </a:pPr>
            <a:r>
              <a:rPr lang="en-GB" sz="1222">
                <a:solidFill>
                  <a:srgbClr val="000000"/>
                </a:solidFill>
                <a:latin typeface="Bookman Old Style"/>
                <a:ea typeface="Bookman Old Style"/>
                <a:cs typeface="Bookman Old Style"/>
                <a:sym typeface="Bookman Old Style"/>
              </a:rPr>
              <a:t>Use research and develop design criteria to inform the design something that is aimed at particular individuals or groups.</a:t>
            </a:r>
            <a:endParaRPr sz="1222">
              <a:solidFill>
                <a:srgbClr val="000000"/>
              </a:solidFill>
              <a:latin typeface="Bookman Old Style"/>
              <a:ea typeface="Bookman Old Style"/>
              <a:cs typeface="Bookman Old Style"/>
              <a:sym typeface="Bookman Old Style"/>
            </a:endParaRPr>
          </a:p>
          <a:p>
            <a:pPr indent="0" lvl="0" marL="0" rtl="0" algn="l">
              <a:lnSpc>
                <a:spcPct val="100000"/>
              </a:lnSpc>
              <a:spcBef>
                <a:spcPts val="0"/>
              </a:spcBef>
              <a:spcAft>
                <a:spcPts val="0"/>
              </a:spcAft>
              <a:buSzPct val="163666"/>
              <a:buNone/>
            </a:pPr>
            <a:r>
              <a:rPr lang="en-GB" sz="1222">
                <a:solidFill>
                  <a:srgbClr val="000000"/>
                </a:solidFill>
                <a:latin typeface="Bookman Old Style"/>
                <a:ea typeface="Bookman Old Style"/>
                <a:cs typeface="Bookman Old Style"/>
                <a:sym typeface="Bookman Old Style"/>
              </a:rPr>
              <a:t>Generate, develop, model and communicate ideas through discussions.</a:t>
            </a:r>
            <a:endParaRPr sz="1222">
              <a:solidFill>
                <a:srgbClr val="000000"/>
              </a:solidFill>
              <a:latin typeface="Bookman Old Style"/>
              <a:ea typeface="Bookman Old Style"/>
              <a:cs typeface="Bookman Old Style"/>
              <a:sym typeface="Bookman Old Style"/>
            </a:endParaRPr>
          </a:p>
          <a:p>
            <a:pPr indent="0" lvl="0" marL="0" rtl="0" algn="l">
              <a:lnSpc>
                <a:spcPct val="100000"/>
              </a:lnSpc>
              <a:spcBef>
                <a:spcPts val="0"/>
              </a:spcBef>
              <a:spcAft>
                <a:spcPts val="0"/>
              </a:spcAft>
              <a:buSzPct val="163666"/>
              <a:buNone/>
            </a:pPr>
            <a:r>
              <a:rPr lang="en-GB" sz="1222">
                <a:solidFill>
                  <a:srgbClr val="000000"/>
                </a:solidFill>
                <a:latin typeface="Bookman Old Style"/>
                <a:ea typeface="Bookman Old Style"/>
                <a:cs typeface="Bookman Old Style"/>
                <a:sym typeface="Bookman Old Style"/>
              </a:rPr>
              <a:t>Create annotated sketches, prototypes, pattern pieces and computer-aided designs. </a:t>
            </a:r>
            <a:endParaRPr sz="1222">
              <a:solidFill>
                <a:srgbClr val="000000"/>
              </a:solidFill>
              <a:latin typeface="Bookman Old Style"/>
              <a:ea typeface="Bookman Old Style"/>
              <a:cs typeface="Bookman Old Style"/>
              <a:sym typeface="Bookman Old Style"/>
            </a:endParaRPr>
          </a:p>
          <a:p>
            <a:pPr indent="0" lvl="0" marL="0" rtl="0" algn="l">
              <a:lnSpc>
                <a:spcPct val="100000"/>
              </a:lnSpc>
              <a:spcBef>
                <a:spcPts val="0"/>
              </a:spcBef>
              <a:spcAft>
                <a:spcPts val="0"/>
              </a:spcAft>
              <a:buSzPct val="163666"/>
              <a:buNone/>
            </a:pPr>
            <a:r>
              <a:rPr lang="en-GB" sz="1222">
                <a:solidFill>
                  <a:srgbClr val="000000"/>
                </a:solidFill>
                <a:latin typeface="Bookman Old Style"/>
                <a:ea typeface="Bookman Old Style"/>
                <a:cs typeface="Bookman Old Style"/>
                <a:sym typeface="Bookman Old Style"/>
              </a:rPr>
              <a:t>Select from and use a wider range of tools and equipment to perform practical tasks.</a:t>
            </a:r>
            <a:endParaRPr sz="1222">
              <a:solidFill>
                <a:srgbClr val="000000"/>
              </a:solidFill>
              <a:latin typeface="Bookman Old Style"/>
              <a:ea typeface="Bookman Old Style"/>
              <a:cs typeface="Bookman Old Style"/>
              <a:sym typeface="Bookman Old Style"/>
            </a:endParaRPr>
          </a:p>
          <a:p>
            <a:pPr indent="0" lvl="0" marL="0" rtl="0" algn="l">
              <a:lnSpc>
                <a:spcPct val="100000"/>
              </a:lnSpc>
              <a:spcBef>
                <a:spcPts val="0"/>
              </a:spcBef>
              <a:spcAft>
                <a:spcPts val="0"/>
              </a:spcAft>
              <a:buSzPct val="163666"/>
              <a:buNone/>
            </a:pPr>
            <a:r>
              <a:rPr lang="en-GB" sz="1222">
                <a:solidFill>
                  <a:srgbClr val="000000"/>
                </a:solidFill>
                <a:latin typeface="Bookman Old Style"/>
                <a:ea typeface="Bookman Old Style"/>
                <a:cs typeface="Bookman Old Style"/>
                <a:sym typeface="Bookman Old Style"/>
              </a:rPr>
              <a:t>Select from and use a wider range of materials and components.</a:t>
            </a:r>
            <a:endParaRPr sz="1222">
              <a:solidFill>
                <a:srgbClr val="000000"/>
              </a:solidFill>
              <a:latin typeface="Bookman Old Style"/>
              <a:ea typeface="Bookman Old Style"/>
              <a:cs typeface="Bookman Old Style"/>
              <a:sym typeface="Bookman Old Style"/>
            </a:endParaRPr>
          </a:p>
          <a:p>
            <a:pPr indent="0" lvl="0" marL="0" rtl="0" algn="l">
              <a:lnSpc>
                <a:spcPct val="100000"/>
              </a:lnSpc>
              <a:spcBef>
                <a:spcPts val="0"/>
              </a:spcBef>
              <a:spcAft>
                <a:spcPts val="0"/>
              </a:spcAft>
              <a:buSzPct val="163666"/>
              <a:buNone/>
            </a:pPr>
            <a:r>
              <a:rPr lang="en-GB" sz="1222">
                <a:solidFill>
                  <a:srgbClr val="000000"/>
                </a:solidFill>
                <a:latin typeface="Bookman Old Style"/>
                <a:ea typeface="Bookman Old Style"/>
                <a:cs typeface="Bookman Old Style"/>
                <a:sym typeface="Bookman Old Style"/>
              </a:rPr>
              <a:t>Use a variety of construction materials, textiles and ingredients. </a:t>
            </a:r>
            <a:endParaRPr sz="1222">
              <a:solidFill>
                <a:srgbClr val="000000"/>
              </a:solidFill>
              <a:latin typeface="Bookman Old Style"/>
              <a:ea typeface="Bookman Old Style"/>
              <a:cs typeface="Bookman Old Style"/>
              <a:sym typeface="Bookman Old Style"/>
            </a:endParaRPr>
          </a:p>
          <a:p>
            <a:pPr indent="0" lvl="0" marL="0" rtl="0" algn="l">
              <a:lnSpc>
                <a:spcPct val="100000"/>
              </a:lnSpc>
              <a:spcBef>
                <a:spcPts val="0"/>
              </a:spcBef>
              <a:spcAft>
                <a:spcPts val="0"/>
              </a:spcAft>
              <a:buSzPct val="163666"/>
              <a:buNone/>
            </a:pPr>
            <a:r>
              <a:rPr lang="en-GB" sz="1222">
                <a:solidFill>
                  <a:srgbClr val="000000"/>
                </a:solidFill>
                <a:latin typeface="Bookman Old Style"/>
                <a:ea typeface="Bookman Old Style"/>
                <a:cs typeface="Bookman Old Style"/>
                <a:sym typeface="Bookman Old Style"/>
              </a:rPr>
              <a:t>Investigate and analyse a range of existing products.</a:t>
            </a:r>
            <a:endParaRPr sz="1222">
              <a:solidFill>
                <a:srgbClr val="000000"/>
              </a:solidFill>
              <a:latin typeface="Bookman Old Style"/>
              <a:ea typeface="Bookman Old Style"/>
              <a:cs typeface="Bookman Old Style"/>
              <a:sym typeface="Bookman Old Style"/>
            </a:endParaRPr>
          </a:p>
          <a:p>
            <a:pPr indent="0" lvl="0" marL="0" rtl="0" algn="l">
              <a:lnSpc>
                <a:spcPct val="100000"/>
              </a:lnSpc>
              <a:spcBef>
                <a:spcPts val="0"/>
              </a:spcBef>
              <a:spcAft>
                <a:spcPts val="0"/>
              </a:spcAft>
              <a:buSzPct val="163666"/>
              <a:buNone/>
            </a:pPr>
            <a:r>
              <a:rPr lang="en-GB" sz="1222">
                <a:solidFill>
                  <a:srgbClr val="000000"/>
                </a:solidFill>
                <a:latin typeface="Bookman Old Style"/>
                <a:ea typeface="Bookman Old Style"/>
                <a:cs typeface="Bookman Old Style"/>
                <a:sym typeface="Bookman Old Style"/>
              </a:rPr>
              <a:t>Evaluate ideas and products against your own design criteria.</a:t>
            </a:r>
            <a:endParaRPr sz="1222">
              <a:solidFill>
                <a:srgbClr val="000000"/>
              </a:solidFill>
              <a:latin typeface="Bookman Old Style"/>
              <a:ea typeface="Bookman Old Style"/>
              <a:cs typeface="Bookman Old Style"/>
              <a:sym typeface="Bookman Old Style"/>
            </a:endParaRPr>
          </a:p>
          <a:p>
            <a:pPr indent="0" lvl="0" marL="0" rtl="0" algn="l">
              <a:lnSpc>
                <a:spcPct val="100000"/>
              </a:lnSpc>
              <a:spcBef>
                <a:spcPts val="0"/>
              </a:spcBef>
              <a:spcAft>
                <a:spcPts val="0"/>
              </a:spcAft>
              <a:buSzPct val="163666"/>
              <a:buNone/>
            </a:pPr>
            <a:r>
              <a:rPr lang="en-GB" sz="1222">
                <a:solidFill>
                  <a:srgbClr val="000000"/>
                </a:solidFill>
                <a:latin typeface="Bookman Old Style"/>
                <a:ea typeface="Bookman Old Style"/>
                <a:cs typeface="Bookman Old Style"/>
                <a:sym typeface="Bookman Old Style"/>
              </a:rPr>
              <a:t>Consider the views of others to improve your work.</a:t>
            </a:r>
            <a:endParaRPr sz="1222">
              <a:solidFill>
                <a:srgbClr val="000000"/>
              </a:solidFill>
              <a:latin typeface="Bookman Old Style"/>
              <a:ea typeface="Bookman Old Style"/>
              <a:cs typeface="Bookman Old Style"/>
              <a:sym typeface="Bookman Old Style"/>
            </a:endParaRPr>
          </a:p>
          <a:p>
            <a:pPr indent="0" lvl="0" marL="0" rtl="0" algn="l">
              <a:lnSpc>
                <a:spcPct val="100000"/>
              </a:lnSpc>
              <a:spcBef>
                <a:spcPts val="0"/>
              </a:spcBef>
              <a:spcAft>
                <a:spcPts val="0"/>
              </a:spcAft>
              <a:buSzPct val="163666"/>
              <a:buNone/>
            </a:pPr>
            <a:r>
              <a:rPr lang="en-GB" sz="1222">
                <a:solidFill>
                  <a:srgbClr val="000000"/>
                </a:solidFill>
                <a:latin typeface="Bookman Old Style"/>
                <a:ea typeface="Bookman Old Style"/>
                <a:cs typeface="Bookman Old Style"/>
                <a:sym typeface="Bookman Old Style"/>
              </a:rPr>
              <a:t>Understand how key events and individuals in design and technology have helped shape the world.</a:t>
            </a:r>
            <a:endParaRPr sz="1222">
              <a:solidFill>
                <a:srgbClr val="000000"/>
              </a:solidFill>
              <a:latin typeface="Bookman Old Style"/>
              <a:ea typeface="Bookman Old Style"/>
              <a:cs typeface="Bookman Old Style"/>
              <a:sym typeface="Bookman Old Style"/>
            </a:endParaRPr>
          </a:p>
          <a:p>
            <a:pPr indent="0" lvl="0" marL="0" rtl="0" algn="l">
              <a:lnSpc>
                <a:spcPct val="100000"/>
              </a:lnSpc>
              <a:spcBef>
                <a:spcPts val="0"/>
              </a:spcBef>
              <a:spcAft>
                <a:spcPts val="0"/>
              </a:spcAft>
              <a:buSzPct val="163666"/>
              <a:buNone/>
            </a:pPr>
            <a:r>
              <a:rPr lang="en-GB" sz="1222">
                <a:solidFill>
                  <a:srgbClr val="000000"/>
                </a:solidFill>
                <a:latin typeface="Bookman Old Style"/>
                <a:ea typeface="Bookman Old Style"/>
                <a:cs typeface="Bookman Old Style"/>
                <a:sym typeface="Bookman Old Style"/>
              </a:rPr>
              <a:t>Understand the use of mechanical systems in what you have made. (E.g. cams, levers and linkages). </a:t>
            </a:r>
            <a:endParaRPr sz="1222">
              <a:solidFill>
                <a:srgbClr val="000000"/>
              </a:solidFill>
              <a:latin typeface="Bookman Old Style"/>
              <a:ea typeface="Bookman Old Style"/>
              <a:cs typeface="Bookman Old Style"/>
              <a:sym typeface="Bookman Old Style"/>
            </a:endParaRPr>
          </a:p>
          <a:p>
            <a:pPr indent="0" lvl="0" marL="0" rtl="0" algn="l">
              <a:lnSpc>
                <a:spcPct val="100000"/>
              </a:lnSpc>
              <a:spcBef>
                <a:spcPts val="0"/>
              </a:spcBef>
              <a:spcAft>
                <a:spcPts val="0"/>
              </a:spcAft>
              <a:buSzPct val="163666"/>
              <a:buNone/>
            </a:pPr>
            <a:r>
              <a:rPr lang="en-GB" sz="1222">
                <a:solidFill>
                  <a:srgbClr val="000000"/>
                </a:solidFill>
                <a:latin typeface="Bookman Old Style"/>
                <a:ea typeface="Bookman Old Style"/>
                <a:cs typeface="Bookman Old Style"/>
                <a:sym typeface="Bookman Old Style"/>
              </a:rPr>
              <a:t>Understand how a variety of ingredients are grown, reared, caught and processed.</a:t>
            </a:r>
            <a:endParaRPr sz="1222">
              <a:solidFill>
                <a:srgbClr val="000000"/>
              </a:solidFill>
              <a:latin typeface="Bookman Old Style"/>
              <a:ea typeface="Bookman Old Style"/>
              <a:cs typeface="Bookman Old Style"/>
              <a:sym typeface="Bookman Old Style"/>
            </a:endParaRPr>
          </a:p>
          <a:p>
            <a:pPr indent="0" lvl="0" marL="0" rtl="0" algn="l">
              <a:lnSpc>
                <a:spcPct val="100000"/>
              </a:lnSpc>
              <a:spcBef>
                <a:spcPts val="0"/>
              </a:spcBef>
              <a:spcAft>
                <a:spcPts val="0"/>
              </a:spcAft>
              <a:buSzPct val="163666"/>
              <a:buNone/>
            </a:pPr>
            <a:r>
              <a:rPr lang="en-GB" sz="1222">
                <a:solidFill>
                  <a:srgbClr val="000000"/>
                </a:solidFill>
                <a:latin typeface="Bookman Old Style"/>
                <a:ea typeface="Bookman Old Style"/>
                <a:cs typeface="Bookman Old Style"/>
                <a:sym typeface="Bookman Old Style"/>
              </a:rPr>
              <a:t>Understand what happens to our rubbish after we have thrown it away. </a:t>
            </a:r>
            <a:endParaRPr sz="1222">
              <a:solidFill>
                <a:srgbClr val="000000"/>
              </a:solidFill>
              <a:latin typeface="Bookman Old Style"/>
              <a:ea typeface="Bookman Old Style"/>
              <a:cs typeface="Bookman Old Style"/>
              <a:sym typeface="Bookman Old Style"/>
            </a:endParaRPr>
          </a:p>
          <a:p>
            <a:pPr indent="0" lvl="0" marL="0" rtl="0" algn="l">
              <a:lnSpc>
                <a:spcPct val="100000"/>
              </a:lnSpc>
              <a:spcBef>
                <a:spcPts val="0"/>
              </a:spcBef>
              <a:spcAft>
                <a:spcPts val="0"/>
              </a:spcAft>
              <a:buSzPct val="163666"/>
              <a:buNone/>
            </a:pPr>
            <a:r>
              <a:rPr lang="en-GB" sz="1222">
                <a:solidFill>
                  <a:srgbClr val="000000"/>
                </a:solidFill>
                <a:latin typeface="Bookman Old Style"/>
                <a:ea typeface="Bookman Old Style"/>
                <a:cs typeface="Bookman Old Style"/>
                <a:sym typeface="Bookman Old Style"/>
              </a:rPr>
              <a:t>Discuss the impact of humans on our land and how it affects wildlife. </a:t>
            </a:r>
            <a:endParaRPr sz="1222">
              <a:solidFill>
                <a:srgbClr val="000000"/>
              </a:solidFill>
              <a:latin typeface="Bookman Old Style"/>
              <a:ea typeface="Bookman Old Style"/>
              <a:cs typeface="Bookman Old Style"/>
              <a:sym typeface="Bookman Old Style"/>
            </a:endParaRPr>
          </a:p>
          <a:p>
            <a:pPr indent="0" lvl="0" marL="0" rtl="0" algn="l">
              <a:lnSpc>
                <a:spcPct val="90000"/>
              </a:lnSpc>
              <a:spcBef>
                <a:spcPts val="0"/>
              </a:spcBef>
              <a:spcAft>
                <a:spcPts val="0"/>
              </a:spcAft>
              <a:buClr>
                <a:srgbClr val="2E75B5"/>
              </a:buClr>
              <a:buSzPct val="157663"/>
              <a:buFont typeface="Century Gothic"/>
              <a:buNone/>
            </a:pPr>
            <a:br>
              <a:rPr lang="en-GB" sz="1522">
                <a:latin typeface="Century Gothic"/>
                <a:ea typeface="Century Gothic"/>
                <a:cs typeface="Century Gothic"/>
                <a:sym typeface="Century Gothic"/>
              </a:rPr>
            </a:br>
            <a:r>
              <a:rPr b="1" lang="en-GB" sz="1522">
                <a:latin typeface="Century Gothic"/>
                <a:ea typeface="Century Gothic"/>
                <a:cs typeface="Century Gothic"/>
                <a:sym typeface="Century Gothic"/>
              </a:rPr>
              <a:t>Children’s knowledge will be shown by:</a:t>
            </a:r>
            <a:br>
              <a:rPr b="1" lang="en-GB" sz="1522">
                <a:latin typeface="Century Gothic"/>
                <a:ea typeface="Century Gothic"/>
                <a:cs typeface="Century Gothic"/>
                <a:sym typeface="Century Gothic"/>
              </a:rPr>
            </a:br>
            <a:br>
              <a:rPr lang="en-GB" sz="1522">
                <a:latin typeface="Century Gothic"/>
                <a:ea typeface="Century Gothic"/>
                <a:cs typeface="Century Gothic"/>
                <a:sym typeface="Century Gothic"/>
              </a:rPr>
            </a:br>
            <a:r>
              <a:rPr lang="en-GB" sz="1522">
                <a:latin typeface="Century Gothic"/>
                <a:ea typeface="Century Gothic"/>
                <a:cs typeface="Century Gothic"/>
                <a:sym typeface="Century Gothic"/>
              </a:rPr>
              <a:t>Non-chronological reports </a:t>
            </a:r>
            <a:endParaRPr sz="1522">
              <a:latin typeface="Century Gothic"/>
              <a:ea typeface="Century Gothic"/>
              <a:cs typeface="Century Gothic"/>
              <a:sym typeface="Century Gothic"/>
            </a:endParaRPr>
          </a:p>
          <a:p>
            <a:pPr indent="0" lvl="0" marL="0" rtl="0" algn="l">
              <a:lnSpc>
                <a:spcPct val="90000"/>
              </a:lnSpc>
              <a:spcBef>
                <a:spcPts val="0"/>
              </a:spcBef>
              <a:spcAft>
                <a:spcPts val="0"/>
              </a:spcAft>
              <a:buClr>
                <a:srgbClr val="2E75B5"/>
              </a:buClr>
              <a:buSzPct val="157663"/>
              <a:buFont typeface="Century Gothic"/>
              <a:buNone/>
            </a:pPr>
            <a:r>
              <a:rPr lang="en-GB" sz="1522">
                <a:latin typeface="Century Gothic"/>
                <a:ea typeface="Century Gothic"/>
                <a:cs typeface="Century Gothic"/>
                <a:sym typeface="Century Gothic"/>
              </a:rPr>
              <a:t>Formal and informal letters to the government and the local community. </a:t>
            </a:r>
            <a:br>
              <a:rPr b="1" lang="en-GB" sz="1522">
                <a:latin typeface="Century Gothic"/>
                <a:ea typeface="Century Gothic"/>
                <a:cs typeface="Century Gothic"/>
                <a:sym typeface="Century Gothic"/>
              </a:rPr>
            </a:br>
            <a:r>
              <a:rPr b="1" lang="en-GB" sz="1522">
                <a:latin typeface="Century Gothic"/>
                <a:ea typeface="Century Gothic"/>
                <a:cs typeface="Century Gothic"/>
                <a:sym typeface="Century Gothic"/>
              </a:rPr>
              <a:t>Extended Writing:</a:t>
            </a:r>
            <a:br>
              <a:rPr b="1" lang="en-GB" sz="1522">
                <a:latin typeface="Century Gothic"/>
                <a:ea typeface="Century Gothic"/>
                <a:cs typeface="Century Gothic"/>
                <a:sym typeface="Century Gothic"/>
              </a:rPr>
            </a:br>
            <a:r>
              <a:rPr lang="en-GB" sz="1522">
                <a:latin typeface="Century Gothic"/>
                <a:ea typeface="Century Gothic"/>
                <a:cs typeface="Century Gothic"/>
                <a:sym typeface="Century Gothic"/>
              </a:rPr>
              <a:t>Non-chronological reports </a:t>
            </a:r>
            <a:br>
              <a:rPr lang="en-GB" sz="1522">
                <a:latin typeface="Century Gothic"/>
                <a:ea typeface="Century Gothic"/>
                <a:cs typeface="Century Gothic"/>
                <a:sym typeface="Century Gothic"/>
              </a:rPr>
            </a:br>
            <a:r>
              <a:rPr lang="en-GB" sz="1522">
                <a:latin typeface="Century Gothic"/>
                <a:ea typeface="Century Gothic"/>
                <a:cs typeface="Century Gothic"/>
                <a:sym typeface="Century Gothic"/>
              </a:rPr>
              <a:t>Formal  letters to government</a:t>
            </a:r>
            <a:br>
              <a:rPr lang="en-GB" sz="1522">
                <a:latin typeface="Century Gothic"/>
                <a:ea typeface="Century Gothic"/>
                <a:cs typeface="Century Gothic"/>
                <a:sym typeface="Century Gothic"/>
              </a:rPr>
            </a:br>
            <a:br>
              <a:rPr lang="en-GB" sz="1522">
                <a:latin typeface="Century Gothic"/>
                <a:ea typeface="Century Gothic"/>
                <a:cs typeface="Century Gothic"/>
                <a:sym typeface="Century Gothic"/>
              </a:rPr>
            </a:br>
            <a:r>
              <a:rPr b="1" lang="en-GB" sz="1522">
                <a:latin typeface="Century Gothic"/>
                <a:ea typeface="Century Gothic"/>
                <a:cs typeface="Century Gothic"/>
                <a:sym typeface="Century Gothic"/>
              </a:rPr>
              <a:t>Purposeful Outcome – </a:t>
            </a:r>
            <a:r>
              <a:rPr lang="en-GB" sz="1522">
                <a:latin typeface="Century Gothic"/>
                <a:ea typeface="Century Gothic"/>
                <a:cs typeface="Century Gothic"/>
                <a:sym typeface="Century Gothic"/>
              </a:rPr>
              <a:t>To create ‘treasure’ out of rubbish. E.g. to  use DT skills  to create a purse from items that would be thrown away. </a:t>
            </a:r>
            <a:endParaRPr b="1" sz="1400">
              <a:latin typeface="Century Gothic"/>
              <a:ea typeface="Century Gothic"/>
              <a:cs typeface="Century Gothic"/>
              <a:sym typeface="Century Gothic"/>
            </a:endParaRPr>
          </a:p>
        </p:txBody>
      </p:sp>
      <p:sp>
        <p:nvSpPr>
          <p:cNvPr id="98" name="Google Shape;98;p2"/>
          <p:cNvSpPr txBox="1"/>
          <p:nvPr>
            <p:ph idx="11" type="ftr"/>
          </p:nvPr>
        </p:nvSpPr>
        <p:spPr>
          <a:xfrm>
            <a:off x="1831180" y="9143297"/>
            <a:ext cx="3195638" cy="52740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b="1" lang="en-GB" sz="1800">
                <a:solidFill>
                  <a:srgbClr val="CC0000"/>
                </a:solidFill>
                <a:latin typeface="Century Gothic"/>
                <a:ea typeface="Century Gothic"/>
                <a:cs typeface="Century Gothic"/>
                <a:sym typeface="Century Gothic"/>
              </a:rPr>
              <a:t>Create  Explore  Discover</a:t>
            </a:r>
            <a:endParaRPr>
              <a:solidFill>
                <a:srgbClr val="CC0000"/>
              </a:solidFill>
            </a:endParaRPr>
          </a:p>
        </p:txBody>
      </p:sp>
      <p:pic>
        <p:nvPicPr>
          <p:cNvPr id="99" name="Google Shape;99;p2"/>
          <p:cNvPicPr preferRelativeResize="0"/>
          <p:nvPr/>
        </p:nvPicPr>
        <p:blipFill rotWithShape="1">
          <a:blip r:embed="rId3">
            <a:alphaModFix/>
          </a:blip>
          <a:srcRect b="0" l="0" r="0" t="0"/>
          <a:stretch/>
        </p:blipFill>
        <p:spPr>
          <a:xfrm>
            <a:off x="4729856" y="194201"/>
            <a:ext cx="1940025" cy="1086425"/>
          </a:xfrm>
          <a:prstGeom prst="rect">
            <a:avLst/>
          </a:prstGeom>
          <a:noFill/>
          <a:ln cap="flat" cmpd="sng" w="76200">
            <a:solidFill>
              <a:srgbClr val="CC0000"/>
            </a:solidFill>
            <a:prstDash val="solid"/>
            <a:round/>
            <a:headEnd len="sm" w="sm" type="none"/>
            <a:tailEnd len="sm" w="sm" type="none"/>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3"/>
          <p:cNvSpPr txBox="1"/>
          <p:nvPr>
            <p:ph type="title"/>
          </p:nvPr>
        </p:nvSpPr>
        <p:spPr>
          <a:xfrm>
            <a:off x="416718" y="0"/>
            <a:ext cx="5915025" cy="84201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2E75B5"/>
              </a:buClr>
              <a:buSzPts val="2000"/>
              <a:buFont typeface="Century Gothic"/>
              <a:buNone/>
            </a:pPr>
            <a:br>
              <a:rPr b="1" lang="en-GB" sz="2000">
                <a:solidFill>
                  <a:srgbClr val="CC0000"/>
                </a:solidFill>
                <a:latin typeface="Century Gothic"/>
                <a:ea typeface="Century Gothic"/>
                <a:cs typeface="Century Gothic"/>
                <a:sym typeface="Century Gothic"/>
              </a:rPr>
            </a:br>
            <a:r>
              <a:rPr b="1" lang="en-GB" sz="2000">
                <a:solidFill>
                  <a:srgbClr val="CC0000"/>
                </a:solidFill>
                <a:latin typeface="Century Gothic"/>
                <a:ea typeface="Century Gothic"/>
                <a:cs typeface="Century Gothic"/>
                <a:sym typeface="Century Gothic"/>
              </a:rPr>
              <a:t>Year 5 Summer 2 - In the Landfill </a:t>
            </a:r>
            <a:endParaRPr b="1" sz="1800">
              <a:solidFill>
                <a:srgbClr val="CC0000"/>
              </a:solidFill>
              <a:latin typeface="Century Gothic"/>
              <a:ea typeface="Century Gothic"/>
              <a:cs typeface="Century Gothic"/>
              <a:sym typeface="Century Gothic"/>
            </a:endParaRPr>
          </a:p>
        </p:txBody>
      </p:sp>
      <p:graphicFrame>
        <p:nvGraphicFramePr>
          <p:cNvPr id="105" name="Google Shape;105;p3"/>
          <p:cNvGraphicFramePr/>
          <p:nvPr/>
        </p:nvGraphicFramePr>
        <p:xfrm>
          <a:off x="342899" y="670561"/>
          <a:ext cx="3000000" cy="3000000"/>
        </p:xfrm>
        <a:graphic>
          <a:graphicData uri="http://schemas.openxmlformats.org/drawingml/2006/table">
            <a:tbl>
              <a:tblPr bandRow="1" firstRow="1">
                <a:noFill/>
                <a:tableStyleId>{B79A12D1-18BE-41EA-94ED-1C2679763046}</a:tableStyleId>
              </a:tblPr>
              <a:tblGrid>
                <a:gridCol w="1319200"/>
                <a:gridCol w="4743450"/>
              </a:tblGrid>
              <a:tr h="348300">
                <a:tc>
                  <a:txBody>
                    <a:bodyPr/>
                    <a:lstStyle/>
                    <a:p>
                      <a:pPr indent="0" lvl="0" marL="0" marR="0" rtl="0" algn="l">
                        <a:lnSpc>
                          <a:spcPct val="100000"/>
                        </a:lnSpc>
                        <a:spcBef>
                          <a:spcPts val="0"/>
                        </a:spcBef>
                        <a:spcAft>
                          <a:spcPts val="0"/>
                        </a:spcAft>
                        <a:buClr>
                          <a:srgbClr val="000000"/>
                        </a:buClr>
                        <a:buSzPts val="2000"/>
                        <a:buFont typeface="Arial"/>
                        <a:buNone/>
                      </a:pPr>
                      <a:r>
                        <a:rPr lang="en-GB" sz="2000" u="none" cap="none" strike="noStrike">
                          <a:latin typeface="Century Gothic"/>
                          <a:ea typeface="Century Gothic"/>
                          <a:cs typeface="Century Gothic"/>
                          <a:sym typeface="Century Gothic"/>
                        </a:rPr>
                        <a:t>Subject</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2000"/>
                        <a:buFont typeface="Arial"/>
                        <a:buNone/>
                      </a:pPr>
                      <a:r>
                        <a:rPr lang="en-GB" sz="2000" u="none" cap="none" strike="noStrike">
                          <a:latin typeface="Century Gothic"/>
                          <a:ea typeface="Century Gothic"/>
                          <a:cs typeface="Century Gothic"/>
                          <a:sym typeface="Century Gothic"/>
                        </a:rPr>
                        <a:t>Objective</a:t>
                      </a:r>
                      <a:endParaRPr sz="1400" u="none" cap="none" strike="noStrike"/>
                    </a:p>
                  </a:txBody>
                  <a:tcPr marT="45725" marB="45725" marR="91450" marL="91450"/>
                </a:tc>
              </a:tr>
              <a:tr h="6390175">
                <a:tc rowSpan="2">
                  <a:txBody>
                    <a:bodyPr/>
                    <a:lstStyle/>
                    <a:p>
                      <a:pPr indent="0" lvl="0" marL="0" marR="0" rtl="0" algn="l">
                        <a:lnSpc>
                          <a:spcPct val="100000"/>
                        </a:lnSpc>
                        <a:spcBef>
                          <a:spcPts val="0"/>
                        </a:spcBef>
                        <a:spcAft>
                          <a:spcPts val="0"/>
                        </a:spcAft>
                        <a:buClr>
                          <a:srgbClr val="000000"/>
                        </a:buClr>
                        <a:buSzPts val="1350"/>
                        <a:buFont typeface="Arial"/>
                        <a:buNone/>
                      </a:pPr>
                      <a:r>
                        <a:rPr lang="en-GB" sz="1350" u="none" cap="none" strike="noStrike">
                          <a:latin typeface="Century Gothic"/>
                          <a:ea typeface="Century Gothic"/>
                          <a:cs typeface="Century Gothic"/>
                          <a:sym typeface="Century Gothic"/>
                        </a:rPr>
                        <a:t>DT</a:t>
                      </a:r>
                      <a:endParaRPr sz="1400" u="none" cap="none" strike="noStrike"/>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latin typeface="Century Gothic"/>
                        <a:ea typeface="Century Gothic"/>
                        <a:cs typeface="Century Gothic"/>
                        <a:sym typeface="Century Gothic"/>
                      </a:endParaRPr>
                    </a:p>
                  </a:txBody>
                  <a:tcPr marT="45725" marB="45725" marR="91450" marL="91450"/>
                </a:tc>
                <a:tc>
                  <a:txBody>
                    <a:bodyPr/>
                    <a:lstStyle/>
                    <a:p>
                      <a:pPr indent="-314325" lvl="0" marL="457200" marR="0" rtl="0" algn="l">
                        <a:lnSpc>
                          <a:spcPct val="100000"/>
                        </a:lnSpc>
                        <a:spcBef>
                          <a:spcPts val="0"/>
                        </a:spcBef>
                        <a:spcAft>
                          <a:spcPts val="0"/>
                        </a:spcAft>
                        <a:buClr>
                          <a:schemeClr val="dk1"/>
                        </a:buClr>
                        <a:buSzPts val="1350"/>
                        <a:buFont typeface="Calibri"/>
                        <a:buChar char="●"/>
                      </a:pPr>
                      <a:r>
                        <a:rPr lang="en-GB" sz="1350" u="none" cap="none" strike="noStrike"/>
                        <a:t>Through a variety of creative and practical activities, pupils should be taught the knowledge, understanding and skills needed to engage in an iterative process of designing and making. </a:t>
                      </a:r>
                      <a:endParaRPr sz="1350" u="none" cap="none" strike="noStrike"/>
                    </a:p>
                    <a:p>
                      <a:pPr indent="-314325" lvl="0" marL="457200" marR="0" rtl="0" algn="l">
                        <a:lnSpc>
                          <a:spcPct val="100000"/>
                        </a:lnSpc>
                        <a:spcBef>
                          <a:spcPts val="0"/>
                        </a:spcBef>
                        <a:spcAft>
                          <a:spcPts val="0"/>
                        </a:spcAft>
                        <a:buClr>
                          <a:schemeClr val="dk1"/>
                        </a:buClr>
                        <a:buSzPts val="1350"/>
                        <a:buFont typeface="Calibri"/>
                        <a:buChar char="●"/>
                      </a:pPr>
                      <a:r>
                        <a:rPr lang="en-GB" sz="1350" u="none" cap="none" strike="noStrike"/>
                        <a:t>They should work in a range of relevant contexts [for example, the home, school, leisure, culture, enterprise, industry and the wider environment]. When designing and making, pupils should be taught to:</a:t>
                      </a:r>
                      <a:endParaRPr sz="1350" u="none" cap="none" strike="noStrike"/>
                    </a:p>
                    <a:p>
                      <a:pPr indent="0" lvl="0" marL="457200" marR="0" rtl="0" algn="l">
                        <a:lnSpc>
                          <a:spcPct val="100000"/>
                        </a:lnSpc>
                        <a:spcBef>
                          <a:spcPts val="0"/>
                        </a:spcBef>
                        <a:spcAft>
                          <a:spcPts val="0"/>
                        </a:spcAft>
                        <a:buClr>
                          <a:srgbClr val="000000"/>
                        </a:buClr>
                        <a:buSzPts val="1350"/>
                        <a:buFont typeface="Arial"/>
                        <a:buNone/>
                      </a:pPr>
                      <a:r>
                        <a:t/>
                      </a:r>
                      <a:endParaRPr sz="1350" u="none" cap="none" strike="noStrike"/>
                    </a:p>
                    <a:p>
                      <a:pPr indent="-314325" lvl="0" marL="457200" marR="0" rtl="0" algn="l">
                        <a:lnSpc>
                          <a:spcPct val="100000"/>
                        </a:lnSpc>
                        <a:spcBef>
                          <a:spcPts val="0"/>
                        </a:spcBef>
                        <a:spcAft>
                          <a:spcPts val="0"/>
                        </a:spcAft>
                        <a:buClr>
                          <a:schemeClr val="dk1"/>
                        </a:buClr>
                        <a:buSzPts val="1350"/>
                        <a:buFont typeface="Calibri"/>
                        <a:buChar char="●"/>
                      </a:pPr>
                      <a:r>
                        <a:rPr lang="en-GB" sz="1350" u="none" cap="none" strike="noStrike"/>
                        <a:t>Design  use research and develop design criteria to inform the design of innovative, functional, appealing products that are fit for purpose, aimed at particular individuals or groups  generate, develop, model and communicate their ideas through discussion, annotated sketches, cross-sectional and exploded diagrams, prototypes, pattern pieces and computer-aided design.</a:t>
                      </a:r>
                      <a:endParaRPr sz="1350" u="none" cap="none" strike="noStrike"/>
                    </a:p>
                    <a:p>
                      <a:pPr indent="0" lvl="0" marL="457200" marR="0" rtl="0" algn="l">
                        <a:lnSpc>
                          <a:spcPct val="100000"/>
                        </a:lnSpc>
                        <a:spcBef>
                          <a:spcPts val="0"/>
                        </a:spcBef>
                        <a:spcAft>
                          <a:spcPts val="0"/>
                        </a:spcAft>
                        <a:buClr>
                          <a:srgbClr val="000000"/>
                        </a:buClr>
                        <a:buSzPts val="1350"/>
                        <a:buFont typeface="Arial"/>
                        <a:buNone/>
                      </a:pPr>
                      <a:r>
                        <a:t/>
                      </a:r>
                      <a:endParaRPr sz="1350" u="none" cap="none" strike="noStrike"/>
                    </a:p>
                    <a:p>
                      <a:pPr indent="-314325" lvl="0" marL="457200" marR="0" rtl="0" algn="l">
                        <a:lnSpc>
                          <a:spcPct val="100000"/>
                        </a:lnSpc>
                        <a:spcBef>
                          <a:spcPts val="0"/>
                        </a:spcBef>
                        <a:spcAft>
                          <a:spcPts val="0"/>
                        </a:spcAft>
                        <a:buClr>
                          <a:schemeClr val="dk1"/>
                        </a:buClr>
                        <a:buSzPts val="1350"/>
                        <a:buFont typeface="Calibri"/>
                        <a:buChar char="●"/>
                      </a:pPr>
                      <a:r>
                        <a:rPr lang="en-GB" sz="1350" u="none" cap="none" strike="noStrike"/>
                        <a:t>Make  select from and use a wider range of tools and equipment to perform practical tasks [for example, cutting, shaping, joining and finishing], accurately  select from and use a wider range of materials and components, including construction materials, textiles and ingredients, according to their functional properties and aesthetic qualities.</a:t>
                      </a:r>
                      <a:endParaRPr sz="1350" u="none" cap="none" strike="noStrike"/>
                    </a:p>
                    <a:p>
                      <a:pPr indent="0" lvl="0" marL="457200" marR="0" rtl="0" algn="l">
                        <a:lnSpc>
                          <a:spcPct val="100000"/>
                        </a:lnSpc>
                        <a:spcBef>
                          <a:spcPts val="0"/>
                        </a:spcBef>
                        <a:spcAft>
                          <a:spcPts val="0"/>
                        </a:spcAft>
                        <a:buClr>
                          <a:srgbClr val="000000"/>
                        </a:buClr>
                        <a:buSzPts val="1350"/>
                        <a:buFont typeface="Arial"/>
                        <a:buNone/>
                      </a:pPr>
                      <a:r>
                        <a:t/>
                      </a:r>
                      <a:endParaRPr sz="1350" u="none" cap="none" strike="noStrike"/>
                    </a:p>
                    <a:p>
                      <a:pPr indent="-314325" lvl="0" marL="457200" marR="0" rtl="0" algn="l">
                        <a:lnSpc>
                          <a:spcPct val="100000"/>
                        </a:lnSpc>
                        <a:spcBef>
                          <a:spcPts val="0"/>
                        </a:spcBef>
                        <a:spcAft>
                          <a:spcPts val="0"/>
                        </a:spcAft>
                        <a:buClr>
                          <a:schemeClr val="dk1"/>
                        </a:buClr>
                        <a:buSzPts val="1350"/>
                        <a:buFont typeface="Calibri"/>
                        <a:buChar char="●"/>
                      </a:pPr>
                      <a:r>
                        <a:rPr lang="en-GB" sz="1350" u="none" cap="none" strike="noStrike"/>
                        <a:t>Evaluate  investigate and analyse a range of existing products  evaluate their ideas and products against their own design criteria and consider the views of others to improve their work  understand how key events and individuals in design and technology have helped shape the world.</a:t>
                      </a:r>
                      <a:endParaRPr sz="135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chemeClr val="dk1"/>
                        </a:solidFill>
                        <a:latin typeface="Century Gothic"/>
                        <a:ea typeface="Century Gothic"/>
                        <a:cs typeface="Century Gothic"/>
                        <a:sym typeface="Century Gothic"/>
                      </a:endParaRPr>
                    </a:p>
                  </a:txBody>
                  <a:tcPr marT="45725" marB="45725" marR="91450" marL="91450"/>
                </a:tc>
              </a:tr>
              <a:tr h="1491100">
                <a:tc vMerge="1"/>
                <a:tc>
                  <a:txBody>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entury Gothic"/>
                        <a:ea typeface="Century Gothic"/>
                        <a:cs typeface="Century Gothic"/>
                        <a:sym typeface="Century Gothic"/>
                      </a:endParaRPr>
                    </a:p>
                  </a:txBody>
                  <a:tcPr marT="45725" marB="45725" marR="91450" marL="91450"/>
                </a:tc>
              </a:tr>
            </a:tbl>
          </a:graphicData>
        </a:graphic>
      </p:graphicFrame>
      <p:sp>
        <p:nvSpPr>
          <p:cNvPr id="106" name="Google Shape;106;p3"/>
          <p:cNvSpPr txBox="1"/>
          <p:nvPr>
            <p:ph idx="11" type="ftr"/>
          </p:nvPr>
        </p:nvSpPr>
        <p:spPr>
          <a:xfrm>
            <a:off x="2524941" y="9235439"/>
            <a:ext cx="3195638" cy="52740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b="1" lang="en-GB" sz="1800">
                <a:solidFill>
                  <a:srgbClr val="2E75B5"/>
                </a:solidFill>
                <a:latin typeface="Century Gothic"/>
                <a:ea typeface="Century Gothic"/>
                <a:cs typeface="Century Gothic"/>
                <a:sym typeface="Century Gothic"/>
              </a:rPr>
              <a:t>Create  Explore  Discover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4"/>
          <p:cNvSpPr txBox="1"/>
          <p:nvPr/>
        </p:nvSpPr>
        <p:spPr>
          <a:xfrm>
            <a:off x="2863749" y="127042"/>
            <a:ext cx="1540117" cy="26282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8"/>
              <a:buFont typeface="Arial"/>
              <a:buNone/>
            </a:pPr>
            <a:r>
              <a:rPr b="1" i="0" lang="en-GB" sz="1108" u="sng" cap="none" strike="noStrike">
                <a:solidFill>
                  <a:schemeClr val="dk1"/>
                </a:solidFill>
                <a:latin typeface="Century Gothic"/>
                <a:ea typeface="Century Gothic"/>
                <a:cs typeface="Century Gothic"/>
                <a:sym typeface="Century Gothic"/>
              </a:rPr>
              <a:t>Topic Overview</a:t>
            </a:r>
            <a:endParaRPr b="0" i="0" sz="1400" u="none" cap="none" strike="noStrike">
              <a:solidFill>
                <a:srgbClr val="000000"/>
              </a:solidFill>
              <a:latin typeface="Arial"/>
              <a:ea typeface="Arial"/>
              <a:cs typeface="Arial"/>
              <a:sym typeface="Arial"/>
            </a:endParaRPr>
          </a:p>
        </p:txBody>
      </p:sp>
      <p:sp>
        <p:nvSpPr>
          <p:cNvPr id="112" name="Google Shape;112;p4"/>
          <p:cNvSpPr txBox="1"/>
          <p:nvPr/>
        </p:nvSpPr>
        <p:spPr>
          <a:xfrm>
            <a:off x="2052080" y="448757"/>
            <a:ext cx="2820300" cy="667800"/>
          </a:xfrm>
          <a:prstGeom prst="rect">
            <a:avLst/>
          </a:prstGeom>
          <a:solidFill>
            <a:srgbClr val="F4CCCC"/>
          </a:solid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46"/>
              <a:buFont typeface="Arial"/>
              <a:buNone/>
            </a:pPr>
            <a:r>
              <a:rPr b="1" i="0" lang="en-GB" sz="1246" u="none" cap="none" strike="noStrike">
                <a:solidFill>
                  <a:schemeClr val="dk1"/>
                </a:solidFill>
                <a:latin typeface="Century Gothic"/>
                <a:ea typeface="Century Gothic"/>
                <a:cs typeface="Century Gothic"/>
                <a:sym typeface="Century Gothic"/>
              </a:rPr>
              <a:t>Title: In the Landfill</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46"/>
              <a:buFont typeface="Arial"/>
              <a:buNone/>
            </a:pPr>
            <a:r>
              <a:rPr b="1" i="0" lang="en-GB" sz="1246" u="none" cap="none" strike="noStrike">
                <a:solidFill>
                  <a:schemeClr val="dk1"/>
                </a:solidFill>
                <a:latin typeface="Century Gothic"/>
                <a:ea typeface="Century Gothic"/>
                <a:cs typeface="Century Gothic"/>
                <a:sym typeface="Century Gothic"/>
              </a:rPr>
              <a:t>Curriculum Driver: DT and Science</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46"/>
              <a:buFont typeface="Arial"/>
              <a:buNone/>
            </a:pPr>
            <a:r>
              <a:t/>
            </a:r>
            <a:endParaRPr b="1" i="0" sz="1246" u="none" cap="none" strike="noStrike">
              <a:solidFill>
                <a:schemeClr val="dk1"/>
              </a:solidFill>
              <a:latin typeface="Century Gothic"/>
              <a:ea typeface="Century Gothic"/>
              <a:cs typeface="Century Gothic"/>
              <a:sym typeface="Century Gothic"/>
            </a:endParaRPr>
          </a:p>
        </p:txBody>
      </p:sp>
      <p:sp>
        <p:nvSpPr>
          <p:cNvPr id="113" name="Google Shape;113;p4"/>
          <p:cNvSpPr txBox="1"/>
          <p:nvPr/>
        </p:nvSpPr>
        <p:spPr>
          <a:xfrm>
            <a:off x="245330" y="7569322"/>
            <a:ext cx="6333039" cy="1882054"/>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68"/>
              <a:buFont typeface="Arial"/>
              <a:buNone/>
            </a:pPr>
            <a:r>
              <a:rPr b="1" i="0" lang="en-GB" sz="968" u="none" cap="none" strike="noStrike">
                <a:solidFill>
                  <a:schemeClr val="dk1"/>
                </a:solidFill>
                <a:latin typeface="Century Gothic"/>
                <a:ea typeface="Century Gothic"/>
                <a:cs typeface="Century Gothic"/>
                <a:sym typeface="Century Gothic"/>
              </a:rPr>
              <a:t>Linked Texts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68"/>
              <a:buFont typeface="Arial"/>
              <a:buNone/>
            </a:pPr>
            <a:r>
              <a:t/>
            </a:r>
            <a:endParaRPr b="0" i="0" sz="968"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968"/>
              <a:buFont typeface="Arial"/>
              <a:buNone/>
            </a:pPr>
            <a:r>
              <a:t/>
            </a:r>
            <a:endParaRPr b="0" i="0" sz="968"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968"/>
              <a:buFont typeface="Arial"/>
              <a:buNone/>
            </a:pPr>
            <a:r>
              <a:t/>
            </a:r>
            <a:endParaRPr b="0" i="0" sz="968"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968"/>
              <a:buFont typeface="Arial"/>
              <a:buNone/>
            </a:pPr>
            <a:r>
              <a:t/>
            </a:r>
            <a:endParaRPr b="0" i="0" sz="968"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968"/>
              <a:buFont typeface="Arial"/>
              <a:buNone/>
            </a:pPr>
            <a:r>
              <a:t/>
            </a:r>
            <a:endParaRPr b="0" i="0" sz="968"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968"/>
              <a:buFont typeface="Arial"/>
              <a:buNone/>
            </a:pPr>
            <a:r>
              <a:t/>
            </a:r>
            <a:endParaRPr b="1" i="0" sz="968"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t/>
            </a:r>
            <a:endParaRPr b="1" i="0" sz="968"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t/>
            </a:r>
            <a:endParaRPr b="1" i="0" sz="968"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t/>
            </a:r>
            <a:endParaRPr b="0" i="0" sz="968"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968"/>
              <a:buFont typeface="Arial"/>
              <a:buNone/>
            </a:pPr>
            <a:r>
              <a:t/>
            </a:r>
            <a:endParaRPr b="0" i="0" sz="968"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968"/>
              <a:buFont typeface="Arial"/>
              <a:buNone/>
            </a:pPr>
            <a:r>
              <a:t/>
            </a:r>
            <a:endParaRPr b="0" i="0" sz="968" u="none" cap="none" strike="noStrike">
              <a:solidFill>
                <a:schemeClr val="dk1"/>
              </a:solidFill>
              <a:latin typeface="Calibri"/>
              <a:ea typeface="Calibri"/>
              <a:cs typeface="Calibri"/>
              <a:sym typeface="Calibri"/>
            </a:endParaRPr>
          </a:p>
        </p:txBody>
      </p:sp>
      <p:sp>
        <p:nvSpPr>
          <p:cNvPr id="114" name="Google Shape;114;p4"/>
          <p:cNvSpPr txBox="1"/>
          <p:nvPr/>
        </p:nvSpPr>
        <p:spPr>
          <a:xfrm>
            <a:off x="268294" y="4616477"/>
            <a:ext cx="2241300" cy="9864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68"/>
              <a:buFont typeface="Arial"/>
              <a:buNone/>
            </a:pPr>
            <a:r>
              <a:rPr b="1" i="0" lang="en-GB" sz="968" u="none" cap="none" strike="noStrike">
                <a:solidFill>
                  <a:schemeClr val="dk1"/>
                </a:solidFill>
                <a:latin typeface="Century Gothic"/>
                <a:ea typeface="Century Gothic"/>
                <a:cs typeface="Century Gothic"/>
                <a:sym typeface="Century Gothic"/>
              </a:rPr>
              <a:t>Free Writing Stimulus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68"/>
              <a:buFont typeface="Arial"/>
              <a:buNone/>
            </a:pPr>
            <a:r>
              <a:t/>
            </a:r>
            <a:endParaRPr b="1" i="0" sz="968"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rPr b="0" i="0" lang="en-GB" sz="968" u="none" cap="none" strike="noStrike">
                <a:solidFill>
                  <a:schemeClr val="dk1"/>
                </a:solidFill>
                <a:latin typeface="Century Gothic"/>
                <a:ea typeface="Century Gothic"/>
                <a:cs typeface="Century Gothic"/>
                <a:sym typeface="Century Gothic"/>
              </a:rPr>
              <a:t>Free write-  writing to the government / local authority or community about ensuring we are recycling. </a:t>
            </a:r>
            <a:endParaRPr b="0" i="0" sz="968" u="none" cap="none" strike="noStrike">
              <a:solidFill>
                <a:schemeClr val="dk1"/>
              </a:solidFill>
              <a:latin typeface="Calibri"/>
              <a:ea typeface="Calibri"/>
              <a:cs typeface="Calibri"/>
              <a:sym typeface="Calibri"/>
            </a:endParaRPr>
          </a:p>
        </p:txBody>
      </p:sp>
      <p:sp>
        <p:nvSpPr>
          <p:cNvPr id="115" name="Google Shape;115;p4"/>
          <p:cNvSpPr txBox="1"/>
          <p:nvPr/>
        </p:nvSpPr>
        <p:spPr>
          <a:xfrm>
            <a:off x="258260" y="1461350"/>
            <a:ext cx="6333000" cy="37440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68"/>
              <a:buFont typeface="Arial"/>
              <a:buNone/>
            </a:pPr>
            <a:r>
              <a:rPr b="1" i="0" lang="en-GB" sz="968" u="none" cap="none" strike="noStrike">
                <a:solidFill>
                  <a:schemeClr val="dk1"/>
                </a:solidFill>
                <a:latin typeface="Century Gothic"/>
                <a:ea typeface="Century Gothic"/>
                <a:cs typeface="Century Gothic"/>
                <a:sym typeface="Century Gothic"/>
              </a:rPr>
              <a:t>Coverage (Main Focus)</a:t>
            </a:r>
            <a:endParaRPr b="0" i="0" sz="1400" u="none" cap="none" strike="noStrike">
              <a:solidFill>
                <a:srgbClr val="000000"/>
              </a:solidFill>
              <a:latin typeface="Arial"/>
              <a:ea typeface="Arial"/>
              <a:cs typeface="Arial"/>
              <a:sym typeface="Arial"/>
            </a:endParaRPr>
          </a:p>
          <a:p>
            <a:pPr indent="-228600" lvl="0" marL="228600" marR="0" rtl="0" algn="l">
              <a:lnSpc>
                <a:spcPct val="100000"/>
              </a:lnSpc>
              <a:spcBef>
                <a:spcPts val="0"/>
              </a:spcBef>
              <a:spcAft>
                <a:spcPts val="0"/>
              </a:spcAft>
              <a:buClr>
                <a:schemeClr val="dk1"/>
              </a:buClr>
              <a:buSzPts val="968"/>
              <a:buFont typeface="Century Gothic"/>
              <a:buAutoNum type="arabicPeriod"/>
            </a:pPr>
            <a:r>
              <a:rPr b="0" i="0" lang="en-GB" sz="968" u="none" cap="none" strike="noStrike">
                <a:solidFill>
                  <a:schemeClr val="dk1"/>
                </a:solidFill>
                <a:latin typeface="Century Gothic"/>
                <a:ea typeface="Century Gothic"/>
                <a:cs typeface="Century Gothic"/>
                <a:sym typeface="Century Gothic"/>
              </a:rPr>
              <a:t>Hook lesson- </a:t>
            </a:r>
            <a:r>
              <a:rPr b="0" i="0" lang="en-GB" sz="900" u="none" cap="none" strike="noStrike">
                <a:solidFill>
                  <a:schemeClr val="dk1"/>
                </a:solidFill>
                <a:latin typeface="Century Gothic"/>
                <a:ea typeface="Century Gothic"/>
                <a:cs typeface="Century Gothic"/>
                <a:sym typeface="Century Gothic"/>
              </a:rPr>
              <a:t>Lesson hook week (scientific experiments to understand our footprint on the world) </a:t>
            </a:r>
            <a:endParaRPr b="0" i="0" sz="900" u="none" cap="none" strike="noStrike">
              <a:solidFill>
                <a:schemeClr val="dk1"/>
              </a:solidFill>
              <a:latin typeface="Century Gothic"/>
              <a:ea typeface="Century Gothic"/>
              <a:cs typeface="Century Gothic"/>
              <a:sym typeface="Century Gothic"/>
            </a:endParaRPr>
          </a:p>
          <a:p>
            <a:pPr indent="-290068" lvl="0" marL="457200" marR="0" rtl="0" algn="l">
              <a:lnSpc>
                <a:spcPct val="120000"/>
              </a:lnSpc>
              <a:spcBef>
                <a:spcPts val="0"/>
              </a:spcBef>
              <a:spcAft>
                <a:spcPts val="0"/>
              </a:spcAft>
              <a:buClr>
                <a:schemeClr val="dk1"/>
              </a:buClr>
              <a:buSzPts val="968"/>
              <a:buFont typeface="Century Gothic"/>
              <a:buAutoNum type="arabicPeriod"/>
            </a:pPr>
            <a:r>
              <a:rPr b="0" i="0" lang="en-GB" sz="900" u="none" cap="none" strike="noStrike">
                <a:solidFill>
                  <a:schemeClr val="dk1"/>
                </a:solidFill>
                <a:latin typeface="Century Gothic"/>
                <a:ea typeface="Century Gothic"/>
                <a:cs typeface="Century Gothic"/>
                <a:sym typeface="Century Gothic"/>
              </a:rPr>
              <a:t>Science - observe how organic and inorganic materials decompose (observation and written experiment over time). </a:t>
            </a:r>
            <a:endParaRPr b="0" i="0" sz="900" u="none" cap="none" strike="noStrike">
              <a:solidFill>
                <a:schemeClr val="dk1"/>
              </a:solidFill>
              <a:latin typeface="Century Gothic"/>
              <a:ea typeface="Century Gothic"/>
              <a:cs typeface="Century Gothic"/>
              <a:sym typeface="Century Gothic"/>
            </a:endParaRPr>
          </a:p>
          <a:p>
            <a:pPr indent="-290068" lvl="0" marL="457200" marR="0" rtl="0" algn="l">
              <a:lnSpc>
                <a:spcPct val="120000"/>
              </a:lnSpc>
              <a:spcBef>
                <a:spcPts val="0"/>
              </a:spcBef>
              <a:spcAft>
                <a:spcPts val="0"/>
              </a:spcAft>
              <a:buClr>
                <a:schemeClr val="dk1"/>
              </a:buClr>
              <a:buSzPts val="968"/>
              <a:buFont typeface="Century Gothic"/>
              <a:buAutoNum type="arabicPeriod"/>
            </a:pPr>
            <a:r>
              <a:rPr b="0" i="0" lang="en-GB" sz="900" u="none" cap="none" strike="noStrike">
                <a:solidFill>
                  <a:schemeClr val="dk1"/>
                </a:solidFill>
                <a:latin typeface="Century Gothic"/>
                <a:ea typeface="Century Gothic"/>
                <a:cs typeface="Century Gothic"/>
                <a:sym typeface="Century Gothic"/>
              </a:rPr>
              <a:t>Science - Start a composting project. </a:t>
            </a:r>
            <a:r>
              <a:rPr b="0" i="0" lang="en-GB" sz="900" u="none" cap="none" strike="noStrike">
                <a:solidFill>
                  <a:schemeClr val="dk1"/>
                </a:solidFill>
                <a:highlight>
                  <a:srgbClr val="FFFFFF"/>
                </a:highlight>
                <a:latin typeface="Century Gothic"/>
                <a:ea typeface="Century Gothic"/>
                <a:cs typeface="Century Gothic"/>
                <a:sym typeface="Century Gothic"/>
              </a:rPr>
              <a:t>Composting is one way to reuse organic material that may otherwise end up in a landfill.</a:t>
            </a:r>
            <a:endParaRPr b="0" i="0" sz="900" u="none" cap="none" strike="noStrike">
              <a:solidFill>
                <a:schemeClr val="dk1"/>
              </a:solidFill>
              <a:latin typeface="Century Gothic"/>
              <a:ea typeface="Century Gothic"/>
              <a:cs typeface="Century Gothic"/>
              <a:sym typeface="Century Gothic"/>
            </a:endParaRPr>
          </a:p>
          <a:p>
            <a:pPr indent="-290068" lvl="0" marL="457200" marR="0" rtl="0" algn="l">
              <a:lnSpc>
                <a:spcPct val="100000"/>
              </a:lnSpc>
              <a:spcBef>
                <a:spcPts val="0"/>
              </a:spcBef>
              <a:spcAft>
                <a:spcPts val="0"/>
              </a:spcAft>
              <a:buClr>
                <a:schemeClr val="dk1"/>
              </a:buClr>
              <a:buSzPts val="968"/>
              <a:buFont typeface="Century Gothic"/>
              <a:buAutoNum type="arabicPeriod"/>
            </a:pPr>
            <a:r>
              <a:rPr b="0" i="0" lang="en-GB" sz="900" u="none" cap="none" strike="noStrike">
                <a:solidFill>
                  <a:schemeClr val="dk1"/>
                </a:solidFill>
                <a:latin typeface="Century Gothic"/>
                <a:ea typeface="Century Gothic"/>
                <a:cs typeface="Century Gothic"/>
                <a:sym typeface="Century Gothic"/>
              </a:rPr>
              <a:t>Art - make your own paper. </a:t>
            </a:r>
            <a:r>
              <a:rPr b="0" i="0" lang="en-GB" sz="900" u="none" cap="none" strike="noStrike">
                <a:solidFill>
                  <a:schemeClr val="dk1"/>
                </a:solidFill>
                <a:highlight>
                  <a:srgbClr val="FFFFFF"/>
                </a:highlight>
                <a:latin typeface="Century Gothic"/>
                <a:ea typeface="Century Gothic"/>
                <a:cs typeface="Century Gothic"/>
                <a:sym typeface="Century Gothic"/>
              </a:rPr>
              <a:t>One of the best ways to understand how recycling works is to do it yourself!</a:t>
            </a:r>
            <a:endParaRPr b="0" i="0" sz="900" u="none" cap="none" strike="noStrike">
              <a:solidFill>
                <a:schemeClr val="dk1"/>
              </a:solidFill>
              <a:highlight>
                <a:srgbClr val="FFFFFF"/>
              </a:highlight>
              <a:latin typeface="Century Gothic"/>
              <a:ea typeface="Century Gothic"/>
              <a:cs typeface="Century Gothic"/>
              <a:sym typeface="Century Gothic"/>
            </a:endParaRPr>
          </a:p>
          <a:p>
            <a:pPr indent="-285750" lvl="0" marL="457200" marR="0" rtl="0" algn="l">
              <a:lnSpc>
                <a:spcPct val="100000"/>
              </a:lnSpc>
              <a:spcBef>
                <a:spcPts val="0"/>
              </a:spcBef>
              <a:spcAft>
                <a:spcPts val="0"/>
              </a:spcAft>
              <a:buClr>
                <a:schemeClr val="dk1"/>
              </a:buClr>
              <a:buSzPts val="900"/>
              <a:buFont typeface="Century Gothic"/>
              <a:buAutoNum type="arabicPeriod"/>
            </a:pPr>
            <a:r>
              <a:rPr b="0" i="0" lang="en-GB" sz="900" u="none" cap="none" strike="noStrike">
                <a:solidFill>
                  <a:schemeClr val="dk1"/>
                </a:solidFill>
                <a:highlight>
                  <a:srgbClr val="FFFFFF"/>
                </a:highlight>
                <a:latin typeface="Century Gothic"/>
                <a:ea typeface="Century Gothic"/>
                <a:cs typeface="Century Gothic"/>
                <a:sym typeface="Century Gothic"/>
              </a:rPr>
              <a:t>Calculate your impact - We all want to feel like we’re contributing to something bigger than ourselves and that we’re making a difference. If we reduce our consumption, it’s helpful to know what kind of impact it can make. Here are some questions and ideas to consider:</a:t>
            </a:r>
            <a:endParaRPr b="0" i="0" sz="900" u="none" cap="none" strike="noStrike">
              <a:solidFill>
                <a:schemeClr val="dk1"/>
              </a:solidFill>
              <a:highlight>
                <a:srgbClr val="FFFFFF"/>
              </a:highlight>
              <a:latin typeface="Century Gothic"/>
              <a:ea typeface="Century Gothic"/>
              <a:cs typeface="Century Gothic"/>
              <a:sym typeface="Century Gothic"/>
            </a:endParaRPr>
          </a:p>
          <a:p>
            <a:pPr indent="0" lvl="0" marL="457200" marR="0" rtl="0" algn="l">
              <a:lnSpc>
                <a:spcPct val="100000"/>
              </a:lnSpc>
              <a:spcBef>
                <a:spcPts val="0"/>
              </a:spcBef>
              <a:spcAft>
                <a:spcPts val="0"/>
              </a:spcAft>
              <a:buClr>
                <a:srgbClr val="000000"/>
              </a:buClr>
              <a:buSzPts val="900"/>
              <a:buFont typeface="Arial"/>
              <a:buNone/>
            </a:pPr>
            <a:r>
              <a:rPr b="0" i="0" lang="en-GB" sz="900" u="none" cap="none" strike="noStrike">
                <a:solidFill>
                  <a:schemeClr val="dk1"/>
                </a:solidFill>
                <a:highlight>
                  <a:srgbClr val="FFFFFF"/>
                </a:highlight>
                <a:latin typeface="Century Gothic"/>
                <a:ea typeface="Century Gothic"/>
                <a:cs typeface="Century Gothic"/>
                <a:sym typeface="Century Gothic"/>
              </a:rPr>
              <a:t>Calculate how much trash they generate in a day, week, month, and year. </a:t>
            </a:r>
            <a:endParaRPr b="0" i="0" sz="900" u="none" cap="none" strike="noStrike">
              <a:solidFill>
                <a:schemeClr val="dk1"/>
              </a:solidFill>
              <a:highlight>
                <a:srgbClr val="FFFFFF"/>
              </a:highlight>
              <a:latin typeface="Century Gothic"/>
              <a:ea typeface="Century Gothic"/>
              <a:cs typeface="Century Gothic"/>
              <a:sym typeface="Century Gothic"/>
            </a:endParaRPr>
          </a:p>
          <a:p>
            <a:pPr indent="0" lvl="0" marL="457200" marR="0" rtl="0" algn="l">
              <a:lnSpc>
                <a:spcPct val="100000"/>
              </a:lnSpc>
              <a:spcBef>
                <a:spcPts val="0"/>
              </a:spcBef>
              <a:spcAft>
                <a:spcPts val="0"/>
              </a:spcAft>
              <a:buClr>
                <a:srgbClr val="000000"/>
              </a:buClr>
              <a:buSzPts val="900"/>
              <a:buFont typeface="Arial"/>
              <a:buNone/>
            </a:pPr>
            <a:r>
              <a:rPr b="0" i="0" lang="en-GB" sz="900" u="none" cap="none" strike="noStrike">
                <a:solidFill>
                  <a:schemeClr val="dk1"/>
                </a:solidFill>
                <a:highlight>
                  <a:srgbClr val="FFFFFF"/>
                </a:highlight>
                <a:latin typeface="Century Gothic"/>
                <a:ea typeface="Century Gothic"/>
                <a:cs typeface="Century Gothic"/>
                <a:sym typeface="Century Gothic"/>
              </a:rPr>
              <a:t>Calculate how much trash their family, the school, their city or town, and their state generates per year. What are some ways they could reduce their CO2 emissions? Calculate how much it would reduce their emissions if their family used public transportation to go to school and work, used energy-efficient lightbulbs in their house, switched to a vegetarian or vegan diet, etc. If they reduced their CO2 emissions by 1/3, how much would CO2 would they produce? How much CO2 would they save?</a:t>
            </a:r>
            <a:endParaRPr b="0" i="0" sz="900" u="none" cap="none" strike="noStrike">
              <a:solidFill>
                <a:schemeClr val="dk1"/>
              </a:solidFill>
              <a:highlight>
                <a:srgbClr val="FFFFFF"/>
              </a:highlight>
              <a:latin typeface="Century Gothic"/>
              <a:ea typeface="Century Gothic"/>
              <a:cs typeface="Century Gothic"/>
              <a:sym typeface="Century Gothic"/>
            </a:endParaRPr>
          </a:p>
          <a:p>
            <a:pPr indent="0" lvl="0" marL="457200" marR="0" rtl="0" algn="l">
              <a:lnSpc>
                <a:spcPct val="100000"/>
              </a:lnSpc>
              <a:spcBef>
                <a:spcPts val="0"/>
              </a:spcBef>
              <a:spcAft>
                <a:spcPts val="0"/>
              </a:spcAft>
              <a:buClr>
                <a:srgbClr val="000000"/>
              </a:buClr>
              <a:buSzPts val="900"/>
              <a:buFont typeface="Arial"/>
              <a:buNone/>
            </a:pPr>
            <a:r>
              <a:rPr b="0" i="0" lang="en-GB" sz="900" u="none" cap="none" strike="noStrike">
                <a:solidFill>
                  <a:schemeClr val="dk1"/>
                </a:solidFill>
                <a:highlight>
                  <a:srgbClr val="FFFFFF"/>
                </a:highlight>
                <a:latin typeface="Century Gothic"/>
                <a:ea typeface="Century Gothic"/>
                <a:cs typeface="Century Gothic"/>
                <a:sym typeface="Century Gothic"/>
              </a:rPr>
              <a:t>Non-chronological reports about the impact of our carbon footprint.</a:t>
            </a:r>
            <a:endParaRPr b="0" i="0" sz="900" u="none" cap="none" strike="noStrike">
              <a:solidFill>
                <a:schemeClr val="dk1"/>
              </a:solidFill>
              <a:highlight>
                <a:srgbClr val="FFFFFF"/>
              </a:highlight>
              <a:latin typeface="Century Gothic"/>
              <a:ea typeface="Century Gothic"/>
              <a:cs typeface="Century Gothic"/>
              <a:sym typeface="Century Gothic"/>
            </a:endParaRPr>
          </a:p>
          <a:p>
            <a:pPr indent="0" lvl="0" marL="457200" marR="0" rtl="0" algn="l">
              <a:lnSpc>
                <a:spcPct val="100000"/>
              </a:lnSpc>
              <a:spcBef>
                <a:spcPts val="0"/>
              </a:spcBef>
              <a:spcAft>
                <a:spcPts val="0"/>
              </a:spcAft>
              <a:buClr>
                <a:srgbClr val="000000"/>
              </a:buClr>
              <a:buSzPts val="900"/>
              <a:buFont typeface="Arial"/>
              <a:buNone/>
            </a:pPr>
            <a:r>
              <a:rPr b="0" i="0" lang="en-GB" sz="900" u="none" cap="none" strike="noStrike">
                <a:solidFill>
                  <a:schemeClr val="dk1"/>
                </a:solidFill>
                <a:highlight>
                  <a:srgbClr val="FFFFFF"/>
                </a:highlight>
                <a:latin typeface="Century Gothic"/>
                <a:ea typeface="Century Gothic"/>
                <a:cs typeface="Century Gothic"/>
                <a:sym typeface="Century Gothic"/>
              </a:rPr>
              <a:t>Informal letters to an animal that has been affected by our plastic pollution</a:t>
            </a:r>
            <a:endParaRPr b="0" i="0" sz="900" u="none" cap="none" strike="noStrike">
              <a:solidFill>
                <a:schemeClr val="dk1"/>
              </a:solidFill>
              <a:highlight>
                <a:srgbClr val="FFFFFF"/>
              </a:highlight>
              <a:latin typeface="Century Gothic"/>
              <a:ea typeface="Century Gothic"/>
              <a:cs typeface="Century Gothic"/>
              <a:sym typeface="Century Gothic"/>
            </a:endParaRPr>
          </a:p>
          <a:p>
            <a:pPr indent="0" lvl="0" marL="457200" marR="0" rtl="0" algn="l">
              <a:lnSpc>
                <a:spcPct val="100000"/>
              </a:lnSpc>
              <a:spcBef>
                <a:spcPts val="0"/>
              </a:spcBef>
              <a:spcAft>
                <a:spcPts val="0"/>
              </a:spcAft>
              <a:buClr>
                <a:srgbClr val="000000"/>
              </a:buClr>
              <a:buSzPts val="900"/>
              <a:buFont typeface="Arial"/>
              <a:buNone/>
            </a:pPr>
            <a:r>
              <a:rPr b="0" i="0" lang="en-GB" sz="900" u="none" cap="none" strike="noStrike">
                <a:solidFill>
                  <a:schemeClr val="dk1"/>
                </a:solidFill>
                <a:highlight>
                  <a:srgbClr val="FFFFFF"/>
                </a:highlight>
                <a:latin typeface="Century Gothic"/>
                <a:ea typeface="Century Gothic"/>
                <a:cs typeface="Century Gothic"/>
                <a:sym typeface="Century Gothic"/>
              </a:rPr>
              <a:t>Formal letters to the government and our local MP / community about being more conscious of our footprint. </a:t>
            </a:r>
            <a:endParaRPr b="0" i="0" sz="900" u="none" cap="none" strike="noStrike">
              <a:solidFill>
                <a:schemeClr val="dk1"/>
              </a:solidFill>
              <a:highlight>
                <a:srgbClr val="FFFFFF"/>
              </a:highlight>
              <a:latin typeface="Century Gothic"/>
              <a:ea typeface="Century Gothic"/>
              <a:cs typeface="Century Gothic"/>
              <a:sym typeface="Century Gothic"/>
            </a:endParaRPr>
          </a:p>
          <a:p>
            <a:pPr indent="0" lvl="0" marL="45720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dk1"/>
              </a:solidFill>
              <a:highlight>
                <a:srgbClr val="FFFFFF"/>
              </a:highlight>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t/>
            </a:r>
            <a:endParaRPr b="0" i="0" sz="968" u="none" cap="none" strike="noStrike">
              <a:solidFill>
                <a:schemeClr val="dk1"/>
              </a:solidFill>
              <a:latin typeface="Century Gothic"/>
              <a:ea typeface="Century Gothic"/>
              <a:cs typeface="Century Gothic"/>
              <a:sym typeface="Century Gothic"/>
            </a:endParaRPr>
          </a:p>
          <a:p>
            <a:pPr indent="-167068" lvl="0" marL="228600" marR="0" rtl="0" algn="l">
              <a:lnSpc>
                <a:spcPct val="100000"/>
              </a:lnSpc>
              <a:spcBef>
                <a:spcPts val="0"/>
              </a:spcBef>
              <a:spcAft>
                <a:spcPts val="0"/>
              </a:spcAft>
              <a:buClr>
                <a:schemeClr val="dk1"/>
              </a:buClr>
              <a:buSzPts val="969"/>
              <a:buFont typeface="Calibri"/>
              <a:buNone/>
            </a:pPr>
            <a:r>
              <a:t/>
            </a:r>
            <a:endParaRPr b="0" i="0" sz="968" u="none" cap="none" strike="noStrike">
              <a:solidFill>
                <a:schemeClr val="dk1"/>
              </a:solidFill>
              <a:latin typeface="Century Gothic"/>
              <a:ea typeface="Century Gothic"/>
              <a:cs typeface="Century Gothic"/>
              <a:sym typeface="Century Gothic"/>
            </a:endParaRPr>
          </a:p>
        </p:txBody>
      </p:sp>
      <p:sp>
        <p:nvSpPr>
          <p:cNvPr id="116" name="Google Shape;116;p4"/>
          <p:cNvSpPr txBox="1"/>
          <p:nvPr/>
        </p:nvSpPr>
        <p:spPr>
          <a:xfrm>
            <a:off x="4907879" y="4624696"/>
            <a:ext cx="1681800" cy="11094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68"/>
              <a:buFont typeface="Arial"/>
              <a:buNone/>
            </a:pPr>
            <a:r>
              <a:rPr b="1" i="0" lang="en-GB" sz="968" u="none" cap="none" strike="noStrike">
                <a:solidFill>
                  <a:schemeClr val="dk1"/>
                </a:solidFill>
                <a:latin typeface="Century Gothic"/>
                <a:ea typeface="Century Gothic"/>
                <a:cs typeface="Century Gothic"/>
                <a:sym typeface="Century Gothic"/>
              </a:rPr>
              <a:t>Trips and Experiences</a:t>
            </a:r>
            <a:endParaRPr b="0" i="0" sz="1400" u="none" cap="none" strike="noStrike">
              <a:solidFill>
                <a:srgbClr val="000000"/>
              </a:solidFill>
              <a:latin typeface="Arial"/>
              <a:ea typeface="Arial"/>
              <a:cs typeface="Arial"/>
              <a:sym typeface="Arial"/>
            </a:endParaRPr>
          </a:p>
          <a:p>
            <a:pPr indent="-311150" lvl="0" marL="457200" marR="0" rtl="0" algn="l">
              <a:lnSpc>
                <a:spcPct val="100000"/>
              </a:lnSpc>
              <a:spcBef>
                <a:spcPts val="0"/>
              </a:spcBef>
              <a:spcAft>
                <a:spcPts val="0"/>
              </a:spcAft>
              <a:buClr>
                <a:srgbClr val="000000"/>
              </a:buClr>
              <a:buSzPts val="1300"/>
              <a:buFont typeface="Arial"/>
              <a:buChar char="-"/>
            </a:pPr>
            <a:r>
              <a:rPr b="0" i="0" lang="en-GB" sz="868" u="none" cap="none" strike="noStrike">
                <a:solidFill>
                  <a:schemeClr val="dk1"/>
                </a:solidFill>
                <a:latin typeface="Calibri"/>
                <a:ea typeface="Calibri"/>
                <a:cs typeface="Calibri"/>
                <a:sym typeface="Calibri"/>
              </a:rPr>
              <a:t>Walking around the local community and litter picking </a:t>
            </a:r>
            <a:endParaRPr b="0" i="0" sz="868" u="none" cap="none" strike="noStrike">
              <a:solidFill>
                <a:schemeClr val="dk1"/>
              </a:solidFill>
              <a:latin typeface="Calibri"/>
              <a:ea typeface="Calibri"/>
              <a:cs typeface="Calibri"/>
              <a:sym typeface="Calibri"/>
            </a:endParaRPr>
          </a:p>
          <a:p>
            <a:pPr indent="-283718" lvl="0" marL="457200" marR="0" rtl="0" algn="l">
              <a:lnSpc>
                <a:spcPct val="100000"/>
              </a:lnSpc>
              <a:spcBef>
                <a:spcPts val="0"/>
              </a:spcBef>
              <a:spcAft>
                <a:spcPts val="0"/>
              </a:spcAft>
              <a:buClr>
                <a:schemeClr val="dk1"/>
              </a:buClr>
              <a:buSzPts val="868"/>
              <a:buFont typeface="Calibri"/>
              <a:buChar char="-"/>
            </a:pPr>
            <a:r>
              <a:rPr b="0" i="0" lang="en-GB" sz="868" u="none" cap="none" strike="noStrike">
                <a:solidFill>
                  <a:schemeClr val="dk1"/>
                </a:solidFill>
                <a:latin typeface="Calibri"/>
                <a:ea typeface="Calibri"/>
                <a:cs typeface="Calibri"/>
                <a:sym typeface="Calibri"/>
              </a:rPr>
              <a:t>DT to create a purse /wallet made of rubbish. </a:t>
            </a:r>
            <a:endParaRPr b="0" i="0" sz="868" u="none" cap="none" strike="noStrike">
              <a:solidFill>
                <a:schemeClr val="dk1"/>
              </a:solidFill>
              <a:latin typeface="Calibri"/>
              <a:ea typeface="Calibri"/>
              <a:cs typeface="Calibri"/>
              <a:sym typeface="Calibri"/>
            </a:endParaRPr>
          </a:p>
        </p:txBody>
      </p:sp>
      <p:sp>
        <p:nvSpPr>
          <p:cNvPr id="117" name="Google Shape;117;p4"/>
          <p:cNvSpPr txBox="1"/>
          <p:nvPr/>
        </p:nvSpPr>
        <p:spPr>
          <a:xfrm>
            <a:off x="256667" y="5691815"/>
            <a:ext cx="6321600" cy="21408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68"/>
              <a:buFont typeface="Arial"/>
              <a:buNone/>
            </a:pPr>
            <a:r>
              <a:rPr b="1" i="0" lang="en-GB" sz="968" u="none" cap="none" strike="noStrike">
                <a:solidFill>
                  <a:schemeClr val="dk1"/>
                </a:solidFill>
                <a:latin typeface="Century Gothic"/>
                <a:ea typeface="Century Gothic"/>
                <a:cs typeface="Century Gothic"/>
                <a:sym typeface="Century Gothic"/>
              </a:rPr>
              <a:t>Other subject Coverage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68"/>
              <a:buFont typeface="Arial"/>
              <a:buNone/>
            </a:pPr>
            <a:r>
              <a:t/>
            </a:r>
            <a:endParaRPr b="0" i="0" sz="968"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rPr b="1" i="0" lang="en-GB" sz="968" u="none" cap="none" strike="noStrike">
                <a:solidFill>
                  <a:schemeClr val="dk1"/>
                </a:solidFill>
                <a:latin typeface="Century Gothic"/>
                <a:ea typeface="Century Gothic"/>
                <a:cs typeface="Century Gothic"/>
                <a:sym typeface="Century Gothic"/>
              </a:rPr>
              <a:t>Science– </a:t>
            </a:r>
            <a:r>
              <a:rPr b="0" i="0" lang="en-GB" sz="750" u="none" cap="none" strike="noStrike">
                <a:solidFill>
                  <a:srgbClr val="0B0C0C"/>
                </a:solidFill>
                <a:latin typeface="Century Gothic"/>
                <a:ea typeface="Century Gothic"/>
                <a:cs typeface="Century Gothic"/>
                <a:sym typeface="Century Gothic"/>
              </a:rPr>
              <a:t>planning different types of scientific enquiries to answer questions, including recognising and controlling variables where necessary</a:t>
            </a:r>
            <a:endParaRPr b="0" i="0" sz="750" u="none" cap="none" strike="noStrike">
              <a:solidFill>
                <a:srgbClr val="0B0C0C"/>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rPr b="0" i="0" lang="en-GB" sz="750" u="none" cap="none" strike="noStrike">
                <a:solidFill>
                  <a:srgbClr val="0B0C0C"/>
                </a:solidFill>
                <a:latin typeface="Century Gothic"/>
                <a:ea typeface="Century Gothic"/>
                <a:cs typeface="Century Gothic"/>
                <a:sym typeface="Century Gothic"/>
              </a:rPr>
              <a:t>taking measurements, using a range of scientific equipment, with increasing accuracy and precision, taking repeat readings when appropriate</a:t>
            </a:r>
            <a:endParaRPr b="0" i="0" sz="750" u="none" cap="none" strike="noStrike">
              <a:solidFill>
                <a:srgbClr val="0B0C0C"/>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rPr b="0" i="0" lang="en-GB" sz="750" u="none" cap="none" strike="noStrike">
                <a:solidFill>
                  <a:srgbClr val="0B0C0C"/>
                </a:solidFill>
                <a:latin typeface="Century Gothic"/>
                <a:ea typeface="Century Gothic"/>
                <a:cs typeface="Century Gothic"/>
                <a:sym typeface="Century Gothic"/>
              </a:rPr>
              <a:t>recording data and results of increasing complexity using scientific diagrams and labels, classification keys, tables, scatter graphs, bar and line graphs</a:t>
            </a:r>
            <a:endParaRPr b="0" i="0" sz="750" u="none" cap="none" strike="noStrike">
              <a:solidFill>
                <a:srgbClr val="0B0C0C"/>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rPr b="0" i="0" lang="en-GB" sz="750" u="none" cap="none" strike="noStrike">
                <a:solidFill>
                  <a:srgbClr val="0B0C0C"/>
                </a:solidFill>
                <a:latin typeface="Century Gothic"/>
                <a:ea typeface="Century Gothic"/>
                <a:cs typeface="Century Gothic"/>
                <a:sym typeface="Century Gothic"/>
              </a:rPr>
              <a:t>using test results to make predictions to set up further comparative and fair tests</a:t>
            </a:r>
            <a:endParaRPr b="0" i="0" sz="750" u="none" cap="none" strike="noStrike">
              <a:solidFill>
                <a:srgbClr val="0B0C0C"/>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rPr b="0" i="0" lang="en-GB" sz="750" u="none" cap="none" strike="noStrike">
                <a:solidFill>
                  <a:srgbClr val="0B0C0C"/>
                </a:solidFill>
                <a:latin typeface="Century Gothic"/>
                <a:ea typeface="Century Gothic"/>
                <a:cs typeface="Century Gothic"/>
                <a:sym typeface="Century Gothic"/>
              </a:rPr>
              <a:t>reporting and presenting findings from enquiries, including conclusions, causal relationships and explanations of and a degree of trust in results, in oral and written forms such as displays and other presentations</a:t>
            </a:r>
            <a:endParaRPr b="0" i="0" sz="750" u="none" cap="none" strike="noStrike">
              <a:solidFill>
                <a:srgbClr val="0B0C0C"/>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rPr b="0" i="0" lang="en-GB" sz="750" u="none" cap="none" strike="noStrike">
                <a:solidFill>
                  <a:srgbClr val="0B0C0C"/>
                </a:solidFill>
                <a:latin typeface="Century Gothic"/>
                <a:ea typeface="Century Gothic"/>
                <a:cs typeface="Century Gothic"/>
                <a:sym typeface="Century Gothic"/>
              </a:rPr>
              <a:t>identifying scientific evidence that has been used to support or refute ideas or arguments.</a:t>
            </a:r>
            <a:endParaRPr b="0" i="0" sz="750" u="none" cap="none" strike="noStrike">
              <a:solidFill>
                <a:srgbClr val="0B0C0C"/>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t/>
            </a:r>
            <a:endParaRPr b="0" i="0" sz="750" u="none" cap="none" strike="noStrike">
              <a:solidFill>
                <a:srgbClr val="0B0C0C"/>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rPr b="1" i="0" lang="en-GB" sz="968" u="none" cap="none" strike="noStrike">
                <a:solidFill>
                  <a:schemeClr val="dk1"/>
                </a:solidFill>
                <a:latin typeface="Century Gothic"/>
                <a:ea typeface="Century Gothic"/>
                <a:cs typeface="Century Gothic"/>
                <a:sym typeface="Century Gothic"/>
              </a:rPr>
              <a:t>Art </a:t>
            </a:r>
            <a:r>
              <a:rPr b="0" i="0" lang="en-GB" sz="968" u="none" cap="none" strike="noStrike">
                <a:solidFill>
                  <a:schemeClr val="dk1"/>
                </a:solidFill>
                <a:latin typeface="Century Gothic"/>
                <a:ea typeface="Century Gothic"/>
                <a:cs typeface="Century Gothic"/>
                <a:sym typeface="Century Gothic"/>
              </a:rPr>
              <a:t>– Art skills linked to DT. </a:t>
            </a:r>
            <a:endParaRPr b="1" i="0" sz="968"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t/>
            </a:r>
            <a:endParaRPr b="1" i="0" sz="968"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t/>
            </a:r>
            <a:endParaRPr b="1" i="0" sz="968" u="none" cap="none" strike="noStrike">
              <a:solidFill>
                <a:schemeClr val="dk1"/>
              </a:solidFill>
              <a:latin typeface="Century Gothic"/>
              <a:ea typeface="Century Gothic"/>
              <a:cs typeface="Century Gothic"/>
              <a:sym typeface="Century Gothic"/>
            </a:endParaRPr>
          </a:p>
        </p:txBody>
      </p:sp>
      <p:sp>
        <p:nvSpPr>
          <p:cNvPr id="118" name="Google Shape;118;p4"/>
          <p:cNvSpPr txBox="1"/>
          <p:nvPr/>
        </p:nvSpPr>
        <p:spPr>
          <a:xfrm>
            <a:off x="2570936" y="4619250"/>
            <a:ext cx="2264100" cy="8373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68"/>
              <a:buFont typeface="Arial"/>
              <a:buNone/>
            </a:pPr>
            <a:r>
              <a:rPr b="1" i="0" lang="en-GB" sz="968" u="none" cap="none" strike="noStrike">
                <a:solidFill>
                  <a:schemeClr val="dk1"/>
                </a:solidFill>
                <a:latin typeface="Century Gothic"/>
                <a:ea typeface="Century Gothic"/>
                <a:cs typeface="Century Gothic"/>
                <a:sym typeface="Century Gothic"/>
              </a:rPr>
              <a:t>Extended Writing Genres and Activities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68"/>
              <a:buFont typeface="Arial"/>
              <a:buNone/>
            </a:pPr>
            <a:r>
              <a:rPr b="0" i="0" lang="en-GB" sz="968" u="none" cap="none" strike="noStrike">
                <a:solidFill>
                  <a:schemeClr val="dk1"/>
                </a:solidFill>
                <a:latin typeface="Calibri"/>
                <a:ea typeface="Calibri"/>
                <a:cs typeface="Calibri"/>
                <a:sym typeface="Calibri"/>
              </a:rPr>
              <a:t>Extended writing- letter campaigning for less landfill and more recycling / less use of single use plastics.  </a:t>
            </a:r>
            <a:endParaRPr b="1" i="0" sz="968" u="none" cap="none" strike="noStrike">
              <a:solidFill>
                <a:schemeClr val="dk1"/>
              </a:solidFill>
              <a:latin typeface="Century Gothic"/>
              <a:ea typeface="Century Gothic"/>
              <a:cs typeface="Century Gothic"/>
              <a:sym typeface="Century Gothic"/>
            </a:endParaRPr>
          </a:p>
        </p:txBody>
      </p:sp>
      <p:sp>
        <p:nvSpPr>
          <p:cNvPr id="119" name="Google Shape;119;p4"/>
          <p:cNvSpPr txBox="1"/>
          <p:nvPr/>
        </p:nvSpPr>
        <p:spPr>
          <a:xfrm>
            <a:off x="256667" y="414514"/>
            <a:ext cx="1684800" cy="5397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68"/>
              <a:buFont typeface="Arial"/>
              <a:buNone/>
            </a:pPr>
            <a:r>
              <a:rPr b="1" i="0" lang="en-GB" sz="968" u="none" cap="none" strike="noStrike">
                <a:solidFill>
                  <a:schemeClr val="dk1"/>
                </a:solidFill>
                <a:latin typeface="Century Gothic"/>
                <a:ea typeface="Century Gothic"/>
                <a:cs typeface="Century Gothic"/>
                <a:sym typeface="Century Gothic"/>
              </a:rPr>
              <a:t>Topic Hook</a:t>
            </a:r>
            <a:endParaRPr b="1" i="0" sz="968"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rPr b="1" i="0" lang="en-GB" sz="968" u="none" cap="none" strike="noStrike">
                <a:solidFill>
                  <a:schemeClr val="dk1"/>
                </a:solidFill>
                <a:latin typeface="Century Gothic"/>
                <a:ea typeface="Century Gothic"/>
                <a:cs typeface="Century Gothic"/>
                <a:sym typeface="Century Gothic"/>
              </a:rPr>
              <a:t>Now Press Play </a:t>
            </a:r>
            <a:endParaRPr b="1" i="0" sz="968"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t/>
            </a:r>
            <a:endParaRPr b="0" i="0" sz="968" u="none" cap="none" strike="noStrike">
              <a:solidFill>
                <a:schemeClr val="dk1"/>
              </a:solidFill>
              <a:latin typeface="Century Gothic"/>
              <a:ea typeface="Century Gothic"/>
              <a:cs typeface="Century Gothic"/>
              <a:sym typeface="Century Gothic"/>
            </a:endParaRPr>
          </a:p>
        </p:txBody>
      </p:sp>
      <p:sp>
        <p:nvSpPr>
          <p:cNvPr id="120" name="Google Shape;120;p4"/>
          <p:cNvSpPr txBox="1"/>
          <p:nvPr/>
        </p:nvSpPr>
        <p:spPr>
          <a:xfrm>
            <a:off x="4983072" y="448757"/>
            <a:ext cx="1606500" cy="8373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68"/>
              <a:buFont typeface="Arial"/>
              <a:buNone/>
            </a:pPr>
            <a:r>
              <a:rPr b="1" i="0" lang="en-GB" sz="968" u="none" cap="none" strike="noStrike">
                <a:solidFill>
                  <a:schemeClr val="dk1"/>
                </a:solidFill>
                <a:latin typeface="Century Gothic"/>
                <a:ea typeface="Century Gothic"/>
                <a:cs typeface="Century Gothic"/>
                <a:sym typeface="Century Gothic"/>
              </a:rPr>
              <a:t>Topic Outcome:</a:t>
            </a:r>
            <a:endParaRPr b="1" i="0" sz="968"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968"/>
              <a:buFont typeface="Arial"/>
              <a:buNone/>
            </a:pPr>
            <a:r>
              <a:rPr b="1" i="0" lang="en-GB" sz="968" u="none" cap="none" strike="noStrike">
                <a:solidFill>
                  <a:schemeClr val="dk1"/>
                </a:solidFill>
                <a:latin typeface="Century Gothic"/>
                <a:ea typeface="Century Gothic"/>
                <a:cs typeface="Century Gothic"/>
                <a:sym typeface="Century Gothic"/>
              </a:rPr>
              <a:t>To create a purse / wallet out of materials that would otherwise by thrown away. </a:t>
            </a:r>
            <a:endParaRPr b="1" i="0" sz="968" u="none" cap="none" strike="noStrike">
              <a:solidFill>
                <a:schemeClr val="dk1"/>
              </a:solidFill>
              <a:latin typeface="Century Gothic"/>
              <a:ea typeface="Century Gothic"/>
              <a:cs typeface="Century Gothic"/>
              <a:sym typeface="Century Gothic"/>
            </a:endParaRPr>
          </a:p>
        </p:txBody>
      </p:sp>
      <p:pic>
        <p:nvPicPr>
          <p:cNvPr id="121" name="Google Shape;121;p4"/>
          <p:cNvPicPr preferRelativeResize="0"/>
          <p:nvPr/>
        </p:nvPicPr>
        <p:blipFill rotWithShape="1">
          <a:blip r:embed="rId3">
            <a:alphaModFix/>
          </a:blip>
          <a:srcRect b="0" l="0" r="0" t="0"/>
          <a:stretch/>
        </p:blipFill>
        <p:spPr>
          <a:xfrm>
            <a:off x="314325" y="7832125"/>
            <a:ext cx="1838325" cy="1543050"/>
          </a:xfrm>
          <a:prstGeom prst="rect">
            <a:avLst/>
          </a:prstGeom>
          <a:noFill/>
          <a:ln>
            <a:noFill/>
          </a:ln>
        </p:spPr>
      </p:pic>
      <p:pic>
        <p:nvPicPr>
          <p:cNvPr id="122" name="Google Shape;122;p4"/>
          <p:cNvPicPr preferRelativeResize="0"/>
          <p:nvPr/>
        </p:nvPicPr>
        <p:blipFill rotWithShape="1">
          <a:blip r:embed="rId4">
            <a:alphaModFix/>
          </a:blip>
          <a:srcRect b="0" l="0" r="0" t="0"/>
          <a:stretch/>
        </p:blipFill>
        <p:spPr>
          <a:xfrm>
            <a:off x="2385775" y="7695950"/>
            <a:ext cx="1647825" cy="1628775"/>
          </a:xfrm>
          <a:prstGeom prst="rect">
            <a:avLst/>
          </a:prstGeom>
          <a:noFill/>
          <a:ln>
            <a:noFill/>
          </a:ln>
        </p:spPr>
      </p:pic>
      <p:pic>
        <p:nvPicPr>
          <p:cNvPr id="123" name="Google Shape;123;p4"/>
          <p:cNvPicPr preferRelativeResize="0"/>
          <p:nvPr/>
        </p:nvPicPr>
        <p:blipFill>
          <a:blip r:embed="rId5">
            <a:alphaModFix/>
          </a:blip>
          <a:stretch>
            <a:fillRect/>
          </a:stretch>
        </p:blipFill>
        <p:spPr>
          <a:xfrm>
            <a:off x="4466969" y="7896407"/>
            <a:ext cx="1414475" cy="14144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2018-07-04T20:22:24Z</dcterms:created>
  <dc:creator>Kate Standish</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0x0101002169051C11483E4086689631A732D62C</vt:lpwstr>
  </property>
</Properties>
</file>