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Lst>
  <p:sldSz cy="9906000" cx="6858000"/>
  <p:notesSz cx="6858000" cy="9144000"/>
  <p:embeddedFontLst>
    <p:embeddedFont>
      <p:font typeface="Century Gothic"/>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4" roundtripDataSignature="AMtx7mhdu3fCYvfsNe4hvMTAQcbrCVXX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AF66FE2-404E-4DC6-A0A1-323BDF58D7A4}">
  <a:tblStyle styleId="{9AF66FE2-404E-4DC6-A0A1-323BDF58D7A4}"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1" Type="http://schemas.openxmlformats.org/officeDocument/2006/relationships/font" Target="fonts/CenturyGothic-bold.fntdata"/><Relationship Id="rId10" Type="http://schemas.openxmlformats.org/officeDocument/2006/relationships/font" Target="fonts/CenturyGothic-regular.fntdata"/><Relationship Id="rId13" Type="http://schemas.openxmlformats.org/officeDocument/2006/relationships/font" Target="fonts/CenturyGothic-boldItalic.fntdata"/><Relationship Id="rId12" Type="http://schemas.openxmlformats.org/officeDocument/2006/relationships/font" Target="fonts/CenturyGothic-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2: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3: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4: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6"/>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5"/>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5"/>
          <p:cNvSpPr txBox="1"/>
          <p:nvPr>
            <p:ph idx="1" type="body"/>
          </p:nvPr>
        </p:nvSpPr>
        <p:spPr>
          <a:xfrm rot="5400000">
            <a:off x="286367" y="2822135"/>
            <a:ext cx="6285266" cy="59150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1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6"/>
          <p:cNvSpPr txBox="1"/>
          <p:nvPr>
            <p:ph type="title"/>
          </p:nvPr>
        </p:nvSpPr>
        <p:spPr>
          <a:xfrm rot="5400000">
            <a:off x="1449696" y="3985464"/>
            <a:ext cx="8394877" cy="147875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6"/>
          <p:cNvSpPr txBox="1"/>
          <p:nvPr>
            <p:ph idx="1" type="body"/>
          </p:nvPr>
        </p:nvSpPr>
        <p:spPr>
          <a:xfrm rot="5400000">
            <a:off x="-1550679" y="2549570"/>
            <a:ext cx="8394877" cy="435054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1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7"/>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7"/>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 name="Google Shape;23;p7"/>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7"/>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8"/>
          <p:cNvSpPr txBox="1"/>
          <p:nvPr>
            <p:ph type="ctrTitle"/>
          </p:nvPr>
        </p:nvSpPr>
        <p:spPr>
          <a:xfrm>
            <a:off x="514350" y="1621191"/>
            <a:ext cx="5829300" cy="3448756"/>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8"/>
          <p:cNvSpPr txBox="1"/>
          <p:nvPr>
            <p:ph idx="1" type="subTitle"/>
          </p:nvPr>
        </p:nvSpPr>
        <p:spPr>
          <a:xfrm>
            <a:off x="857250" y="5202944"/>
            <a:ext cx="5143500" cy="2391656"/>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9" name="Google Shape;29;p8"/>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8"/>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9"/>
          <p:cNvSpPr txBox="1"/>
          <p:nvPr>
            <p:ph type="title"/>
          </p:nvPr>
        </p:nvSpPr>
        <p:spPr>
          <a:xfrm>
            <a:off x="467916" y="2469624"/>
            <a:ext cx="5915025" cy="41206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
          <p:cNvSpPr txBox="1"/>
          <p:nvPr>
            <p:ph idx="1" type="body"/>
          </p:nvPr>
        </p:nvSpPr>
        <p:spPr>
          <a:xfrm>
            <a:off x="467916" y="6629226"/>
            <a:ext cx="5915025" cy="216693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5" name="Google Shape;35;p9"/>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9"/>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9"/>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10"/>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0"/>
          <p:cNvSpPr txBox="1"/>
          <p:nvPr>
            <p:ph idx="1" type="body"/>
          </p:nvPr>
        </p:nvSpPr>
        <p:spPr>
          <a:xfrm>
            <a:off x="471488" y="2637014"/>
            <a:ext cx="2914650" cy="628526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10"/>
          <p:cNvSpPr txBox="1"/>
          <p:nvPr>
            <p:ph idx="2" type="body"/>
          </p:nvPr>
        </p:nvSpPr>
        <p:spPr>
          <a:xfrm>
            <a:off x="3471863" y="2637014"/>
            <a:ext cx="2914650" cy="628526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10"/>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0"/>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11"/>
          <p:cNvSpPr txBox="1"/>
          <p:nvPr>
            <p:ph type="title"/>
          </p:nvPr>
        </p:nvSpPr>
        <p:spPr>
          <a:xfrm>
            <a:off x="472381" y="527405"/>
            <a:ext cx="5915025" cy="191470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1"/>
          <p:cNvSpPr txBox="1"/>
          <p:nvPr>
            <p:ph idx="1" type="body"/>
          </p:nvPr>
        </p:nvSpPr>
        <p:spPr>
          <a:xfrm>
            <a:off x="472381" y="2428347"/>
            <a:ext cx="2901255" cy="119009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8" name="Google Shape;48;p11"/>
          <p:cNvSpPr txBox="1"/>
          <p:nvPr>
            <p:ph idx="2" type="body"/>
          </p:nvPr>
        </p:nvSpPr>
        <p:spPr>
          <a:xfrm>
            <a:off x="472381" y="3618442"/>
            <a:ext cx="2901255" cy="532218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 name="Google Shape;49;p11"/>
          <p:cNvSpPr txBox="1"/>
          <p:nvPr>
            <p:ph idx="3" type="body"/>
          </p:nvPr>
        </p:nvSpPr>
        <p:spPr>
          <a:xfrm>
            <a:off x="3471863" y="2428347"/>
            <a:ext cx="2915543" cy="119009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0" name="Google Shape;50;p11"/>
          <p:cNvSpPr txBox="1"/>
          <p:nvPr>
            <p:ph idx="4" type="body"/>
          </p:nvPr>
        </p:nvSpPr>
        <p:spPr>
          <a:xfrm>
            <a:off x="3471863" y="3618442"/>
            <a:ext cx="2915543" cy="532218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 name="Google Shape;51;p1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3"/>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3"/>
          <p:cNvSpPr txBox="1"/>
          <p:nvPr>
            <p:ph idx="1" type="body"/>
          </p:nvPr>
        </p:nvSpPr>
        <p:spPr>
          <a:xfrm>
            <a:off x="2915543" y="1426283"/>
            <a:ext cx="3471863" cy="703968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13"/>
          <p:cNvSpPr txBox="1"/>
          <p:nvPr>
            <p:ph idx="2" type="body"/>
          </p:nvPr>
        </p:nvSpPr>
        <p:spPr>
          <a:xfrm>
            <a:off x="472381" y="2971800"/>
            <a:ext cx="2211884" cy="550562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1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4"/>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
          <p:cNvSpPr/>
          <p:nvPr>
            <p:ph idx="2" type="pic"/>
          </p:nvPr>
        </p:nvSpPr>
        <p:spPr>
          <a:xfrm>
            <a:off x="2915543" y="1426283"/>
            <a:ext cx="3471863" cy="7039681"/>
          </a:xfrm>
          <a:prstGeom prst="rect">
            <a:avLst/>
          </a:prstGeom>
          <a:noFill/>
          <a:ln>
            <a:noFill/>
          </a:ln>
        </p:spPr>
      </p:sp>
      <p:sp>
        <p:nvSpPr>
          <p:cNvPr id="68" name="Google Shape;68;p14"/>
          <p:cNvSpPr txBox="1"/>
          <p:nvPr>
            <p:ph idx="1" type="body"/>
          </p:nvPr>
        </p:nvSpPr>
        <p:spPr>
          <a:xfrm>
            <a:off x="472381" y="2971800"/>
            <a:ext cx="2211884" cy="550562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1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4.jpg"/><Relationship Id="rId5" Type="http://schemas.openxmlformats.org/officeDocument/2006/relationships/image" Target="../media/image6.png"/><Relationship Id="rId6"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title"/>
          </p:nvPr>
        </p:nvSpPr>
        <p:spPr>
          <a:xfrm>
            <a:off x="460375" y="934415"/>
            <a:ext cx="5915025" cy="191470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75B5"/>
              </a:buClr>
              <a:buSzPts val="3959"/>
              <a:buFont typeface="Century Gothic"/>
              <a:buNone/>
            </a:pPr>
            <a:r>
              <a:rPr b="1" lang="en-GB" sz="3959">
                <a:solidFill>
                  <a:srgbClr val="2E75B5"/>
                </a:solidFill>
                <a:latin typeface="Century Gothic"/>
                <a:ea typeface="Century Gothic"/>
                <a:cs typeface="Century Gothic"/>
                <a:sym typeface="Century Gothic"/>
              </a:rPr>
              <a:t>Nursery</a:t>
            </a:r>
            <a:br>
              <a:rPr b="1" lang="en-GB" sz="3959">
                <a:solidFill>
                  <a:srgbClr val="2E75B5"/>
                </a:solidFill>
                <a:latin typeface="Century Gothic"/>
                <a:ea typeface="Century Gothic"/>
                <a:cs typeface="Century Gothic"/>
                <a:sym typeface="Century Gothic"/>
              </a:rPr>
            </a:br>
            <a:r>
              <a:rPr b="1" lang="en-GB" sz="3959">
                <a:solidFill>
                  <a:srgbClr val="2E75B5"/>
                </a:solidFill>
                <a:latin typeface="Century Gothic"/>
                <a:ea typeface="Century Gothic"/>
                <a:cs typeface="Century Gothic"/>
                <a:sym typeface="Century Gothic"/>
              </a:rPr>
              <a:t>Autumn 1 </a:t>
            </a:r>
            <a:br>
              <a:rPr b="1" lang="en-GB" sz="3959">
                <a:solidFill>
                  <a:srgbClr val="2E75B5"/>
                </a:solidFill>
                <a:latin typeface="Century Gothic"/>
                <a:ea typeface="Century Gothic"/>
                <a:cs typeface="Century Gothic"/>
                <a:sym typeface="Century Gothic"/>
              </a:rPr>
            </a:br>
            <a:r>
              <a:rPr b="1" lang="en-GB" sz="3959">
                <a:solidFill>
                  <a:srgbClr val="2E75B5"/>
                </a:solidFill>
                <a:latin typeface="Century Gothic"/>
                <a:ea typeface="Century Gothic"/>
                <a:cs typeface="Century Gothic"/>
                <a:sym typeface="Century Gothic"/>
              </a:rPr>
              <a:t>I am 3. </a:t>
            </a: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endParaRPr sz="4320">
              <a:latin typeface="Century Gothic"/>
              <a:ea typeface="Century Gothic"/>
              <a:cs typeface="Century Gothic"/>
              <a:sym typeface="Century Gothic"/>
            </a:endParaRPr>
          </a:p>
          <a:p>
            <a:pPr indent="0" lvl="0" marL="0" rtl="0" algn="l">
              <a:lnSpc>
                <a:spcPct val="90000"/>
              </a:lnSpc>
              <a:spcBef>
                <a:spcPts val="0"/>
              </a:spcBef>
              <a:spcAft>
                <a:spcPts val="0"/>
              </a:spcAft>
              <a:buClr>
                <a:srgbClr val="2E75B5"/>
              </a:buClr>
              <a:buSzPts val="3959"/>
              <a:buFont typeface="Century Gothic"/>
              <a:buNone/>
            </a:pPr>
            <a:r>
              <a:rPr lang="en-GB" sz="4320">
                <a:latin typeface="Century Gothic"/>
                <a:ea typeface="Century Gothic"/>
                <a:cs typeface="Century Gothic"/>
                <a:sym typeface="Century Gothic"/>
              </a:rPr>
              <a:t> </a:t>
            </a:r>
            <a:br>
              <a:rPr lang="en-GB" sz="4320">
                <a:latin typeface="Century Gothic"/>
                <a:ea typeface="Century Gothic"/>
                <a:cs typeface="Century Gothic"/>
                <a:sym typeface="Century Gothic"/>
              </a:rPr>
            </a:br>
            <a:endParaRPr sz="4320">
              <a:latin typeface="Century Gothic"/>
              <a:ea typeface="Century Gothic"/>
              <a:cs typeface="Century Gothic"/>
              <a:sym typeface="Century Gothic"/>
            </a:endParaRPr>
          </a:p>
        </p:txBody>
      </p:sp>
      <p:sp>
        <p:nvSpPr>
          <p:cNvPr descr="Image result for tutankhamun" id="89" name="Google Shape;89;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 name="Google Shape;90;p1"/>
          <p:cNvSpPr txBox="1"/>
          <p:nvPr>
            <p:ph idx="11" type="ftr"/>
          </p:nvPr>
        </p:nvSpPr>
        <p:spPr>
          <a:xfrm>
            <a:off x="1831180" y="9143297"/>
            <a:ext cx="3195638" cy="52740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800">
                <a:solidFill>
                  <a:srgbClr val="2E75B5"/>
                </a:solidFill>
                <a:latin typeface="Century Gothic"/>
                <a:ea typeface="Century Gothic"/>
                <a:cs typeface="Century Gothic"/>
                <a:sym typeface="Century Gothic"/>
              </a:rPr>
              <a:t>Create  Explore  Discover</a:t>
            </a:r>
            <a:endParaRPr/>
          </a:p>
        </p:txBody>
      </p:sp>
      <p:pic>
        <p:nvPicPr>
          <p:cNvPr id="91" name="Google Shape;91;p1"/>
          <p:cNvPicPr preferRelativeResize="0"/>
          <p:nvPr/>
        </p:nvPicPr>
        <p:blipFill rotWithShape="1">
          <a:blip r:embed="rId3">
            <a:alphaModFix/>
          </a:blip>
          <a:srcRect b="0" l="0" r="0" t="0"/>
          <a:stretch/>
        </p:blipFill>
        <p:spPr>
          <a:xfrm>
            <a:off x="4611757" y="0"/>
            <a:ext cx="2011613" cy="2084322"/>
          </a:xfrm>
          <a:prstGeom prst="rect">
            <a:avLst/>
          </a:prstGeom>
          <a:noFill/>
          <a:ln>
            <a:noFill/>
          </a:ln>
        </p:spPr>
      </p:pic>
      <p:sp>
        <p:nvSpPr>
          <p:cNvPr descr="Image result for once upon a time traditional tales" id="92" name="Google Shape;92;p1"/>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93" name="Google Shape;93;p1"/>
          <p:cNvPicPr preferRelativeResize="0"/>
          <p:nvPr/>
        </p:nvPicPr>
        <p:blipFill rotWithShape="1">
          <a:blip r:embed="rId4">
            <a:alphaModFix/>
          </a:blip>
          <a:srcRect b="0" l="0" r="0" t="0"/>
          <a:stretch/>
        </p:blipFill>
        <p:spPr>
          <a:xfrm>
            <a:off x="1643625" y="3054772"/>
            <a:ext cx="4177855" cy="3553013"/>
          </a:xfrm>
          <a:prstGeom prst="rect">
            <a:avLst/>
          </a:prstGeom>
          <a:noFill/>
          <a:ln cap="flat" cmpd="sng" w="152400">
            <a:solidFill>
              <a:schemeClr val="accent5"/>
            </a:solidFill>
            <a:prstDash val="solid"/>
            <a:round/>
            <a:headEnd len="sm" w="sm" type="none"/>
            <a:tailEnd len="sm" w="sm" type="none"/>
          </a:ln>
        </p:spPr>
      </p:pic>
      <p:pic>
        <p:nvPicPr>
          <p:cNvPr id="94" name="Google Shape;94;p1"/>
          <p:cNvPicPr preferRelativeResize="0"/>
          <p:nvPr/>
        </p:nvPicPr>
        <p:blipFill>
          <a:blip r:embed="rId5">
            <a:alphaModFix/>
          </a:blip>
          <a:stretch>
            <a:fillRect/>
          </a:stretch>
        </p:blipFill>
        <p:spPr>
          <a:xfrm>
            <a:off x="2027575" y="7046873"/>
            <a:ext cx="3409950" cy="1657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ph type="title"/>
          </p:nvPr>
        </p:nvSpPr>
        <p:spPr>
          <a:xfrm>
            <a:off x="471486" y="1028700"/>
            <a:ext cx="5915025" cy="818927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75B5"/>
              </a:buClr>
              <a:buSzPts val="2000"/>
              <a:buFont typeface="Century Gothic"/>
              <a:buNone/>
            </a:pPr>
            <a:r>
              <a:rPr b="1" lang="en-GB" sz="2000">
                <a:solidFill>
                  <a:srgbClr val="2E75B5"/>
                </a:solidFill>
                <a:latin typeface="Century Gothic"/>
                <a:ea typeface="Century Gothic"/>
                <a:cs typeface="Century Gothic"/>
                <a:sym typeface="Century Gothic"/>
              </a:rPr>
              <a:t>Nursery </a:t>
            </a:r>
            <a:endParaRPr b="1" sz="2000">
              <a:solidFill>
                <a:srgbClr val="2E75B5"/>
              </a:solidFill>
              <a:latin typeface="Century Gothic"/>
              <a:ea typeface="Century Gothic"/>
              <a:cs typeface="Century Gothic"/>
              <a:sym typeface="Century Gothic"/>
            </a:endParaRPr>
          </a:p>
          <a:p>
            <a:pPr indent="0" lvl="0" marL="0" rtl="0" algn="l">
              <a:lnSpc>
                <a:spcPct val="90000"/>
              </a:lnSpc>
              <a:spcBef>
                <a:spcPts val="0"/>
              </a:spcBef>
              <a:spcAft>
                <a:spcPts val="0"/>
              </a:spcAft>
              <a:buClr>
                <a:srgbClr val="2E75B5"/>
              </a:buClr>
              <a:buSzPts val="2000"/>
              <a:buFont typeface="Century Gothic"/>
              <a:buNone/>
            </a:pPr>
            <a:r>
              <a:rPr b="1" lang="en-GB" sz="2000">
                <a:solidFill>
                  <a:srgbClr val="2E75B5"/>
                </a:solidFill>
                <a:latin typeface="Century Gothic"/>
                <a:ea typeface="Century Gothic"/>
                <a:cs typeface="Century Gothic"/>
                <a:sym typeface="Century Gothic"/>
              </a:rPr>
              <a:t>Autumn 1 - I am 3. </a:t>
            </a:r>
            <a:br>
              <a:rPr b="1" lang="en-GB" sz="2000">
                <a:solidFill>
                  <a:srgbClr val="2E75B5"/>
                </a:solidFill>
                <a:latin typeface="Century Gothic"/>
                <a:ea typeface="Century Gothic"/>
                <a:cs typeface="Century Gothic"/>
                <a:sym typeface="Century Gothic"/>
              </a:rPr>
            </a:br>
            <a:br>
              <a:rPr b="1" lang="en-GB" sz="2000">
                <a:solidFill>
                  <a:srgbClr val="2E75B5"/>
                </a:solidFill>
                <a:latin typeface="Century Gothic"/>
                <a:ea typeface="Century Gothic"/>
                <a:cs typeface="Century Gothic"/>
                <a:sym typeface="Century Gothic"/>
              </a:rPr>
            </a:br>
            <a:r>
              <a:rPr b="1" lang="en-GB" sz="1400">
                <a:latin typeface="Century Gothic"/>
                <a:ea typeface="Century Gothic"/>
                <a:cs typeface="Century Gothic"/>
                <a:sym typeface="Century Gothic"/>
              </a:rPr>
              <a:t>Invitation to Play:</a:t>
            </a:r>
            <a:br>
              <a:rPr b="1" lang="en-GB" sz="1400">
                <a:latin typeface="Century Gothic"/>
                <a:ea typeface="Century Gothic"/>
                <a:cs typeface="Century Gothic"/>
                <a:sym typeface="Century Gothic"/>
              </a:rPr>
            </a:br>
            <a:endParaRPr b="1" sz="1400">
              <a:latin typeface="Century Gothic"/>
              <a:ea typeface="Century Gothic"/>
              <a:cs typeface="Century Gothic"/>
              <a:sym typeface="Century Gothic"/>
            </a:endParaRPr>
          </a:p>
          <a:p>
            <a:pPr indent="0" lvl="0" marL="0" rtl="0" algn="l">
              <a:lnSpc>
                <a:spcPct val="90000"/>
              </a:lnSpc>
              <a:spcBef>
                <a:spcPts val="0"/>
              </a:spcBef>
              <a:spcAft>
                <a:spcPts val="0"/>
              </a:spcAft>
              <a:buClr>
                <a:srgbClr val="2E75B5"/>
              </a:buClr>
              <a:buSzPts val="2000"/>
              <a:buFont typeface="Century Gothic"/>
              <a:buNone/>
            </a:pPr>
            <a:br>
              <a:rPr b="1" lang="en-GB" sz="1400">
                <a:latin typeface="Century Gothic"/>
                <a:ea typeface="Century Gothic"/>
                <a:cs typeface="Century Gothic"/>
                <a:sym typeface="Century Gothic"/>
              </a:rPr>
            </a:br>
            <a:br>
              <a:rPr b="1" lang="en-GB" sz="1400">
                <a:latin typeface="Century Gothic"/>
                <a:ea typeface="Century Gothic"/>
                <a:cs typeface="Century Gothic"/>
                <a:sym typeface="Century Gothic"/>
              </a:rPr>
            </a:br>
            <a:r>
              <a:rPr b="1" lang="en-GB" sz="1400">
                <a:latin typeface="Century Gothic"/>
                <a:ea typeface="Century Gothic"/>
                <a:cs typeface="Century Gothic"/>
                <a:sym typeface="Century Gothic"/>
              </a:rPr>
              <a:t>Rationale: </a:t>
            </a:r>
            <a:br>
              <a:rPr lang="en-GB" sz="1400">
                <a:latin typeface="Century Gothic"/>
                <a:ea typeface="Century Gothic"/>
                <a:cs typeface="Century Gothic"/>
                <a:sym typeface="Century Gothic"/>
              </a:rPr>
            </a:br>
            <a:br>
              <a:rPr lang="en-GB" sz="1400">
                <a:latin typeface="Century Gothic"/>
                <a:ea typeface="Century Gothic"/>
                <a:cs typeface="Century Gothic"/>
                <a:sym typeface="Century Gothic"/>
              </a:rPr>
            </a:br>
            <a:r>
              <a:rPr lang="en-GB" sz="1400">
                <a:latin typeface="Century Gothic"/>
                <a:ea typeface="Century Gothic"/>
                <a:cs typeface="Century Gothic"/>
                <a:sym typeface="Century Gothic"/>
              </a:rPr>
              <a:t> </a:t>
            </a:r>
            <a:r>
              <a:rPr b="1" lang="en-GB" sz="1400">
                <a:latin typeface="Century Gothic"/>
                <a:ea typeface="Century Gothic"/>
                <a:cs typeface="Century Gothic"/>
                <a:sym typeface="Century Gothic"/>
              </a:rPr>
              <a:t>By the end of this topic, most children will: </a:t>
            </a:r>
            <a:br>
              <a:rPr b="1" lang="en-GB" sz="1400">
                <a:latin typeface="Century Gothic"/>
                <a:ea typeface="Century Gothic"/>
                <a:cs typeface="Century Gothic"/>
                <a:sym typeface="Century Gothic"/>
              </a:rPr>
            </a:br>
            <a:br>
              <a:rPr b="1" lang="en-GB" sz="1400">
                <a:latin typeface="Century Gothic"/>
                <a:ea typeface="Century Gothic"/>
                <a:cs typeface="Century Gothic"/>
                <a:sym typeface="Century Gothic"/>
              </a:rPr>
            </a:br>
            <a:br>
              <a:rPr lang="en-GB" sz="1400">
                <a:latin typeface="Century Gothic"/>
                <a:ea typeface="Century Gothic"/>
                <a:cs typeface="Century Gothic"/>
                <a:sym typeface="Century Gothic"/>
              </a:rPr>
            </a:br>
            <a:br>
              <a:rPr b="1" lang="en-GB" sz="1400">
                <a:latin typeface="Century Gothic"/>
                <a:ea typeface="Century Gothic"/>
                <a:cs typeface="Century Gothic"/>
                <a:sym typeface="Century Gothic"/>
              </a:rPr>
            </a:br>
            <a:r>
              <a:rPr b="1" lang="en-GB" sz="1400">
                <a:latin typeface="Century Gothic"/>
                <a:ea typeface="Century Gothic"/>
                <a:cs typeface="Century Gothic"/>
                <a:sym typeface="Century Gothic"/>
              </a:rPr>
              <a:t>Children’s knowledge will be shown by:</a:t>
            </a:r>
            <a:br>
              <a:rPr b="1" lang="en-GB" sz="1400">
                <a:latin typeface="Century Gothic"/>
                <a:ea typeface="Century Gothic"/>
                <a:cs typeface="Century Gothic"/>
                <a:sym typeface="Century Gothic"/>
              </a:rPr>
            </a:br>
            <a:br>
              <a:rPr b="1" lang="en-GB" sz="1400">
                <a:latin typeface="Century Gothic"/>
                <a:ea typeface="Century Gothic"/>
                <a:cs typeface="Century Gothic"/>
                <a:sym typeface="Century Gothic"/>
              </a:rPr>
            </a:br>
            <a:endParaRPr b="1" sz="1400">
              <a:latin typeface="Century Gothic"/>
              <a:ea typeface="Century Gothic"/>
              <a:cs typeface="Century Gothic"/>
              <a:sym typeface="Century Gothic"/>
            </a:endParaRPr>
          </a:p>
          <a:p>
            <a:pPr indent="0" lvl="0" marL="0" rtl="0" algn="l">
              <a:lnSpc>
                <a:spcPct val="90000"/>
              </a:lnSpc>
              <a:spcBef>
                <a:spcPts val="0"/>
              </a:spcBef>
              <a:spcAft>
                <a:spcPts val="0"/>
              </a:spcAft>
              <a:buClr>
                <a:srgbClr val="2E75B5"/>
              </a:buClr>
              <a:buSzPts val="2000"/>
              <a:buFont typeface="Century Gothic"/>
              <a:buNone/>
            </a:pPr>
            <a:r>
              <a:t/>
            </a:r>
            <a:endParaRPr b="1" sz="1400">
              <a:latin typeface="Century Gothic"/>
              <a:ea typeface="Century Gothic"/>
              <a:cs typeface="Century Gothic"/>
              <a:sym typeface="Century Gothic"/>
            </a:endParaRPr>
          </a:p>
          <a:p>
            <a:pPr indent="0" lvl="0" marL="0" rtl="0" algn="l">
              <a:lnSpc>
                <a:spcPct val="90000"/>
              </a:lnSpc>
              <a:spcBef>
                <a:spcPts val="0"/>
              </a:spcBef>
              <a:spcAft>
                <a:spcPts val="0"/>
              </a:spcAft>
              <a:buClr>
                <a:srgbClr val="2E75B5"/>
              </a:buClr>
              <a:buSzPts val="2000"/>
              <a:buFont typeface="Century Gothic"/>
              <a:buNone/>
            </a:pPr>
            <a:br>
              <a:rPr lang="en-GB" sz="1400">
                <a:latin typeface="Century Gothic"/>
                <a:ea typeface="Century Gothic"/>
                <a:cs typeface="Century Gothic"/>
                <a:sym typeface="Century Gothic"/>
              </a:rPr>
            </a:br>
            <a:br>
              <a:rPr lang="en-GB" sz="1400">
                <a:latin typeface="Century Gothic"/>
                <a:ea typeface="Century Gothic"/>
                <a:cs typeface="Century Gothic"/>
                <a:sym typeface="Century Gothic"/>
              </a:rPr>
            </a:br>
            <a:r>
              <a:rPr b="1" lang="en-GB" sz="1400">
                <a:latin typeface="Century Gothic"/>
                <a:ea typeface="Century Gothic"/>
                <a:cs typeface="Century Gothic"/>
                <a:sym typeface="Century Gothic"/>
              </a:rPr>
              <a:t>Purposeful Outcome – </a:t>
            </a:r>
            <a:r>
              <a:rPr b="1" lang="en-GB" sz="1400">
                <a:solidFill>
                  <a:srgbClr val="FF0000"/>
                </a:solidFill>
                <a:latin typeface="Century Gothic"/>
                <a:ea typeface="Century Gothic"/>
                <a:cs typeface="Century Gothic"/>
                <a:sym typeface="Century Gothic"/>
              </a:rPr>
              <a:t>Added by class teachers after completeing topic web. </a:t>
            </a:r>
            <a:br>
              <a:rPr b="1" lang="en-GB" sz="1400">
                <a:latin typeface="Century Gothic"/>
                <a:ea typeface="Century Gothic"/>
                <a:cs typeface="Century Gothic"/>
                <a:sym typeface="Century Gothic"/>
              </a:rPr>
            </a:br>
            <a:endParaRPr b="1" sz="1400">
              <a:latin typeface="Century Gothic"/>
              <a:ea typeface="Century Gothic"/>
              <a:cs typeface="Century Gothic"/>
              <a:sym typeface="Century Gothic"/>
            </a:endParaRPr>
          </a:p>
        </p:txBody>
      </p:sp>
      <p:sp>
        <p:nvSpPr>
          <p:cNvPr id="100" name="Google Shape;100;p2"/>
          <p:cNvSpPr txBox="1"/>
          <p:nvPr>
            <p:ph idx="11" type="ftr"/>
          </p:nvPr>
        </p:nvSpPr>
        <p:spPr>
          <a:xfrm>
            <a:off x="1831180" y="9143297"/>
            <a:ext cx="3195638" cy="52740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800">
                <a:solidFill>
                  <a:srgbClr val="2E75B5"/>
                </a:solidFill>
                <a:latin typeface="Century Gothic"/>
                <a:ea typeface="Century Gothic"/>
                <a:cs typeface="Century Gothic"/>
                <a:sym typeface="Century Gothic"/>
              </a:rPr>
              <a:t>Create  Explore  Discover</a:t>
            </a:r>
            <a:endParaRPr/>
          </a:p>
        </p:txBody>
      </p:sp>
      <p:pic>
        <p:nvPicPr>
          <p:cNvPr id="101" name="Google Shape;101;p2"/>
          <p:cNvPicPr preferRelativeResize="0"/>
          <p:nvPr/>
        </p:nvPicPr>
        <p:blipFill rotWithShape="1">
          <a:blip r:embed="rId3">
            <a:alphaModFix/>
          </a:blip>
          <a:srcRect b="0" l="0" r="0" t="0"/>
          <a:stretch/>
        </p:blipFill>
        <p:spPr>
          <a:xfrm>
            <a:off x="4492925" y="232099"/>
            <a:ext cx="2046425" cy="1740350"/>
          </a:xfrm>
          <a:prstGeom prst="rect">
            <a:avLst/>
          </a:prstGeom>
          <a:noFill/>
          <a:ln cap="flat" cmpd="sng" w="152400">
            <a:solidFill>
              <a:schemeClr val="accent5"/>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type="title"/>
          </p:nvPr>
        </p:nvSpPr>
        <p:spPr>
          <a:xfrm>
            <a:off x="471481" y="6"/>
            <a:ext cx="5915100" cy="8420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75B5"/>
              </a:buClr>
              <a:buSzPts val="2000"/>
              <a:buFont typeface="Century Gothic"/>
              <a:buNone/>
            </a:pPr>
            <a:r>
              <a:rPr b="1" lang="en-GB" sz="2000">
                <a:solidFill>
                  <a:srgbClr val="2E75B5"/>
                </a:solidFill>
                <a:latin typeface="Century Gothic"/>
                <a:ea typeface="Century Gothic"/>
                <a:cs typeface="Century Gothic"/>
                <a:sym typeface="Century Gothic"/>
              </a:rPr>
              <a:t>Nursery </a:t>
            </a:r>
            <a:endParaRPr b="1" sz="2000">
              <a:solidFill>
                <a:srgbClr val="2E75B5"/>
              </a:solidFill>
              <a:latin typeface="Century Gothic"/>
              <a:ea typeface="Century Gothic"/>
              <a:cs typeface="Century Gothic"/>
              <a:sym typeface="Century Gothic"/>
            </a:endParaRPr>
          </a:p>
          <a:p>
            <a:pPr indent="0" lvl="0" marL="0" rtl="0" algn="l">
              <a:lnSpc>
                <a:spcPct val="90000"/>
              </a:lnSpc>
              <a:spcBef>
                <a:spcPts val="0"/>
              </a:spcBef>
              <a:spcAft>
                <a:spcPts val="0"/>
              </a:spcAft>
              <a:buClr>
                <a:srgbClr val="2E75B5"/>
              </a:buClr>
              <a:buSzPts val="2000"/>
              <a:buFont typeface="Century Gothic"/>
              <a:buNone/>
            </a:pPr>
            <a:r>
              <a:rPr b="1" lang="en-GB" sz="2000">
                <a:solidFill>
                  <a:srgbClr val="2E75B5"/>
                </a:solidFill>
                <a:latin typeface="Century Gothic"/>
                <a:ea typeface="Century Gothic"/>
                <a:cs typeface="Century Gothic"/>
                <a:sym typeface="Century Gothic"/>
              </a:rPr>
              <a:t>I am 3. </a:t>
            </a:r>
            <a:br>
              <a:rPr b="1" lang="en-GB" sz="1800">
                <a:latin typeface="Century Gothic"/>
                <a:ea typeface="Century Gothic"/>
                <a:cs typeface="Century Gothic"/>
                <a:sym typeface="Century Gothic"/>
              </a:rPr>
            </a:br>
            <a:br>
              <a:rPr b="1" lang="en-GB" sz="1800">
                <a:latin typeface="Century Gothic"/>
                <a:ea typeface="Century Gothic"/>
                <a:cs typeface="Century Gothic"/>
                <a:sym typeface="Century Gothic"/>
              </a:rPr>
            </a:br>
            <a:br>
              <a:rPr b="1" lang="en-GB" sz="1800">
                <a:latin typeface="Century Gothic"/>
                <a:ea typeface="Century Gothic"/>
                <a:cs typeface="Century Gothic"/>
                <a:sym typeface="Century Gothic"/>
              </a:rPr>
            </a:br>
            <a:endParaRPr b="1" sz="1800">
              <a:latin typeface="Century Gothic"/>
              <a:ea typeface="Century Gothic"/>
              <a:cs typeface="Century Gothic"/>
              <a:sym typeface="Century Gothic"/>
            </a:endParaRPr>
          </a:p>
        </p:txBody>
      </p:sp>
      <p:graphicFrame>
        <p:nvGraphicFramePr>
          <p:cNvPr id="107" name="Google Shape;107;p3"/>
          <p:cNvGraphicFramePr/>
          <p:nvPr/>
        </p:nvGraphicFramePr>
        <p:xfrm>
          <a:off x="6" y="775592"/>
          <a:ext cx="3000000" cy="3000000"/>
        </p:xfrm>
        <a:graphic>
          <a:graphicData uri="http://schemas.openxmlformats.org/drawingml/2006/table">
            <a:tbl>
              <a:tblPr bandRow="1" firstRow="1">
                <a:noFill/>
                <a:tableStyleId>{9AF66FE2-404E-4DC6-A0A1-323BDF58D7A4}</a:tableStyleId>
              </a:tblPr>
              <a:tblGrid>
                <a:gridCol w="1156825"/>
                <a:gridCol w="3709025"/>
                <a:gridCol w="1613525"/>
              </a:tblGrid>
              <a:tr h="298075">
                <a:tc>
                  <a:txBody>
                    <a:bodyPr/>
                    <a:lstStyle/>
                    <a:p>
                      <a:pPr indent="0" lvl="0" marL="0" marR="0" rtl="0" algn="l">
                        <a:lnSpc>
                          <a:spcPct val="100000"/>
                        </a:lnSpc>
                        <a:spcBef>
                          <a:spcPts val="0"/>
                        </a:spcBef>
                        <a:spcAft>
                          <a:spcPts val="0"/>
                        </a:spcAft>
                        <a:buClr>
                          <a:srgbClr val="000000"/>
                        </a:buClr>
                        <a:buSzPts val="2000"/>
                        <a:buFont typeface="Arial"/>
                        <a:buNone/>
                      </a:pPr>
                      <a:r>
                        <a:rPr lang="en-GB" sz="1400" u="none" cap="none" strike="noStrike">
                          <a:latin typeface="Century Gothic"/>
                          <a:ea typeface="Century Gothic"/>
                          <a:cs typeface="Century Gothic"/>
                          <a:sym typeface="Century Gothic"/>
                        </a:rPr>
                        <a:t>AOL</a:t>
                      </a:r>
                      <a:endParaRPr sz="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en-GB" sz="1400" u="none" cap="none" strike="noStrike">
                          <a:latin typeface="Century Gothic"/>
                          <a:ea typeface="Century Gothic"/>
                          <a:cs typeface="Century Gothic"/>
                          <a:sym typeface="Century Gothic"/>
                        </a:rPr>
                        <a:t>Objective</a:t>
                      </a:r>
                      <a:endParaRPr sz="1400" u="none" cap="none" strike="noStrike">
                        <a:latin typeface="Century Gothic"/>
                        <a:ea typeface="Century Gothic"/>
                        <a:cs typeface="Century Gothic"/>
                        <a:sym typeface="Century Gothic"/>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Century Gothic"/>
                          <a:ea typeface="Century Gothic"/>
                          <a:cs typeface="Century Gothic"/>
                          <a:sym typeface="Century Gothic"/>
                        </a:rPr>
                        <a:t>Key vocabulary</a:t>
                      </a:r>
                      <a:endParaRPr sz="1400" u="none" cap="none" strike="noStrike">
                        <a:latin typeface="Century Gothic"/>
                        <a:ea typeface="Century Gothic"/>
                        <a:cs typeface="Century Gothic"/>
                        <a:sym typeface="Century Gothic"/>
                      </a:endParaRPr>
                    </a:p>
                  </a:txBody>
                  <a:tcPr marT="45725" marB="45725" marR="91450" marL="91450"/>
                </a:tc>
              </a:tr>
              <a:tr h="163937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PSED</a:t>
                      </a:r>
                      <a:endParaRPr sz="1400" u="none" cap="none" strike="noStrike"/>
                    </a:p>
                  </a:txBody>
                  <a:tcPr marT="45725" marB="45725" marR="91450" marL="91450"/>
                </a:tc>
                <a:tc>
                  <a:txBody>
                    <a:bodyPr/>
                    <a:lstStyle/>
                    <a:p>
                      <a:pPr indent="0" lvl="0" marL="0" marR="0" rtl="0" algn="l">
                        <a:lnSpc>
                          <a:spcPct val="115000"/>
                        </a:lnSpc>
                        <a:spcBef>
                          <a:spcPts val="0"/>
                        </a:spcBef>
                        <a:spcAft>
                          <a:spcPts val="0"/>
                        </a:spcAft>
                        <a:buClr>
                          <a:schemeClr val="dk1"/>
                        </a:buClr>
                        <a:buSzPts val="1100"/>
                        <a:buFont typeface="Arial"/>
                        <a:buNone/>
                      </a:pPr>
                      <a:r>
                        <a:rPr lang="en-GB" sz="1000">
                          <a:latin typeface="Twentieth Century"/>
                          <a:ea typeface="Twentieth Century"/>
                          <a:cs typeface="Twentieth Century"/>
                          <a:sym typeface="Twentieth Century"/>
                        </a:rPr>
                        <a:t>De</a:t>
                      </a:r>
                      <a:r>
                        <a:rPr lang="en-GB" sz="1000" u="none" cap="none" strike="noStrike">
                          <a:latin typeface="Twentieth Century"/>
                          <a:ea typeface="Twentieth Century"/>
                          <a:cs typeface="Twentieth Century"/>
                          <a:sym typeface="Twentieth Century"/>
                        </a:rPr>
                        <a:t>velop their sense of responsibility and membership of a community. </a:t>
                      </a:r>
                      <a:endParaRPr sz="1000" u="none" cap="none" strike="noStrike">
                        <a:latin typeface="Twentieth Century"/>
                        <a:ea typeface="Twentieth Century"/>
                        <a:cs typeface="Twentieth Century"/>
                        <a:sym typeface="Twentieth Century"/>
                      </a:endParaRPr>
                    </a:p>
                    <a:p>
                      <a:pPr indent="0" lvl="0" marL="0" marR="0" rtl="0" algn="l">
                        <a:lnSpc>
                          <a:spcPct val="115000"/>
                        </a:lnSpc>
                        <a:spcBef>
                          <a:spcPts val="1000"/>
                        </a:spcBef>
                        <a:spcAft>
                          <a:spcPts val="0"/>
                        </a:spcAft>
                        <a:buClr>
                          <a:schemeClr val="dk1"/>
                        </a:buClr>
                        <a:buSzPts val="1100"/>
                        <a:buFont typeface="Arial"/>
                        <a:buNone/>
                      </a:pPr>
                      <a:r>
                        <a:rPr lang="en-GB" sz="1000" u="none" cap="none" strike="noStrike">
                          <a:latin typeface="Twentieth Century"/>
                          <a:ea typeface="Twentieth Century"/>
                          <a:cs typeface="Twentieth Century"/>
                          <a:sym typeface="Twentieth Century"/>
                        </a:rPr>
                        <a:t> Show more confidence in new social situations.</a:t>
                      </a:r>
                      <a:endParaRPr sz="1000" u="none" cap="none" strike="noStrike">
                        <a:latin typeface="Twentieth Century"/>
                        <a:ea typeface="Twentieth Century"/>
                        <a:cs typeface="Twentieth Century"/>
                        <a:sym typeface="Twentieth Century"/>
                      </a:endParaRPr>
                    </a:p>
                    <a:p>
                      <a:pPr indent="0" lvl="0" marL="0" marR="0" rtl="0" algn="l">
                        <a:lnSpc>
                          <a:spcPct val="115000"/>
                        </a:lnSpc>
                        <a:spcBef>
                          <a:spcPts val="1000"/>
                        </a:spcBef>
                        <a:spcAft>
                          <a:spcPts val="0"/>
                        </a:spcAft>
                        <a:buClr>
                          <a:schemeClr val="dk1"/>
                        </a:buClr>
                        <a:buSzPts val="1100"/>
                        <a:buFont typeface="Arial"/>
                        <a:buNone/>
                      </a:pPr>
                      <a:r>
                        <a:rPr lang="en-GB" sz="1000" u="none" cap="none" strike="noStrike">
                          <a:latin typeface="Twentieth Century"/>
                          <a:ea typeface="Twentieth Century"/>
                          <a:cs typeface="Twentieth Century"/>
                          <a:sym typeface="Twentieth Century"/>
                        </a:rPr>
                        <a:t>Select and use activities and resources, with help when needed. This helps them to achieve a goal they have chosen, or one which is suggested to them</a:t>
                      </a:r>
                      <a:endParaRPr sz="1000" u="none" cap="none" strike="noStrike">
                        <a:latin typeface="Twentieth Century"/>
                        <a:ea typeface="Twentieth Century"/>
                        <a:cs typeface="Twentieth Century"/>
                        <a:sym typeface="Twentieth Century"/>
                      </a:endParaRPr>
                    </a:p>
                    <a:p>
                      <a:pPr indent="0" lvl="0" marL="0" marR="0" rtl="0" algn="l">
                        <a:lnSpc>
                          <a:spcPct val="115000"/>
                        </a:lnSpc>
                        <a:spcBef>
                          <a:spcPts val="1000"/>
                        </a:spcBef>
                        <a:spcAft>
                          <a:spcPts val="0"/>
                        </a:spcAft>
                        <a:buClr>
                          <a:schemeClr val="dk1"/>
                        </a:buClr>
                        <a:buSzPts val="1100"/>
                        <a:buFont typeface="Arial"/>
                        <a:buNone/>
                      </a:pPr>
                      <a:r>
                        <a:rPr lang="en-GB" sz="1000" u="none" cap="none" strike="noStrike">
                          <a:latin typeface="Twentieth Century"/>
                          <a:ea typeface="Twentieth Century"/>
                          <a:cs typeface="Twentieth Century"/>
                          <a:sym typeface="Twentieth Century"/>
                        </a:rPr>
                        <a:t>Become more outgoing with unfamiliar people, in the safe context of their setting.</a:t>
                      </a:r>
                      <a:endParaRPr sz="1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350"/>
                        <a:buFont typeface="Arial"/>
                        <a:buNone/>
                      </a:pPr>
                      <a:r>
                        <a:rPr b="1" lang="en-GB" sz="1000"/>
                        <a:t>I feel…</a:t>
                      </a:r>
                      <a:endParaRPr b="1" sz="1000"/>
                    </a:p>
                    <a:p>
                      <a:pPr indent="0" lvl="0" marL="0" marR="0" rtl="0" algn="l">
                        <a:lnSpc>
                          <a:spcPct val="100000"/>
                        </a:lnSpc>
                        <a:spcBef>
                          <a:spcPts val="0"/>
                        </a:spcBef>
                        <a:spcAft>
                          <a:spcPts val="0"/>
                        </a:spcAft>
                        <a:buClr>
                          <a:srgbClr val="000000"/>
                        </a:buClr>
                        <a:buSzPts val="1350"/>
                        <a:buFont typeface="Arial"/>
                        <a:buNone/>
                      </a:pPr>
                      <a:r>
                        <a:t/>
                      </a:r>
                      <a:endParaRPr b="1" sz="1000"/>
                    </a:p>
                    <a:p>
                      <a:pPr indent="0" lvl="0" marL="0" marR="0" rtl="0" algn="l">
                        <a:lnSpc>
                          <a:spcPct val="100000"/>
                        </a:lnSpc>
                        <a:spcBef>
                          <a:spcPts val="0"/>
                        </a:spcBef>
                        <a:spcAft>
                          <a:spcPts val="0"/>
                        </a:spcAft>
                        <a:buClr>
                          <a:srgbClr val="000000"/>
                        </a:buClr>
                        <a:buSzPts val="1350"/>
                        <a:buFont typeface="Arial"/>
                        <a:buNone/>
                      </a:pPr>
                      <a:r>
                        <a:rPr b="1" lang="en-GB" sz="1000"/>
                        <a:t>I can…</a:t>
                      </a:r>
                      <a:endParaRPr b="1" sz="1000"/>
                    </a:p>
                    <a:p>
                      <a:pPr indent="0" lvl="0" marL="0" marR="0" rtl="0" algn="l">
                        <a:lnSpc>
                          <a:spcPct val="100000"/>
                        </a:lnSpc>
                        <a:spcBef>
                          <a:spcPts val="0"/>
                        </a:spcBef>
                        <a:spcAft>
                          <a:spcPts val="0"/>
                        </a:spcAft>
                        <a:buClr>
                          <a:srgbClr val="000000"/>
                        </a:buClr>
                        <a:buSzPts val="1350"/>
                        <a:buFont typeface="Arial"/>
                        <a:buNone/>
                      </a:pPr>
                      <a:r>
                        <a:t/>
                      </a:r>
                      <a:endParaRPr b="1" sz="1000"/>
                    </a:p>
                    <a:p>
                      <a:pPr indent="0" lvl="0" marL="0" marR="0" rtl="0" algn="l">
                        <a:lnSpc>
                          <a:spcPct val="100000"/>
                        </a:lnSpc>
                        <a:spcBef>
                          <a:spcPts val="0"/>
                        </a:spcBef>
                        <a:spcAft>
                          <a:spcPts val="0"/>
                        </a:spcAft>
                        <a:buClr>
                          <a:srgbClr val="000000"/>
                        </a:buClr>
                        <a:buSzPts val="1350"/>
                        <a:buFont typeface="Arial"/>
                        <a:buNone/>
                      </a:pPr>
                      <a:r>
                        <a:rPr b="1" lang="en-GB" sz="1000"/>
                        <a:t>Please </a:t>
                      </a:r>
                      <a:r>
                        <a:rPr b="1" lang="en-GB" sz="1000"/>
                        <a:t>help</a:t>
                      </a:r>
                      <a:r>
                        <a:rPr b="1" lang="en-GB" sz="1000"/>
                        <a:t> me to…</a:t>
                      </a:r>
                      <a:endParaRPr b="1" sz="1000"/>
                    </a:p>
                    <a:p>
                      <a:pPr indent="0" lvl="0" marL="0" marR="0" rtl="0" algn="l">
                        <a:lnSpc>
                          <a:spcPct val="100000"/>
                        </a:lnSpc>
                        <a:spcBef>
                          <a:spcPts val="0"/>
                        </a:spcBef>
                        <a:spcAft>
                          <a:spcPts val="0"/>
                        </a:spcAft>
                        <a:buClr>
                          <a:srgbClr val="000000"/>
                        </a:buClr>
                        <a:buSzPts val="1350"/>
                        <a:buFont typeface="Arial"/>
                        <a:buNone/>
                      </a:pPr>
                      <a:r>
                        <a:rPr b="1" lang="en-GB" sz="1000"/>
                        <a:t>My name is...</a:t>
                      </a:r>
                      <a:endParaRPr b="1" sz="1000"/>
                    </a:p>
                  </a:txBody>
                  <a:tcPr marT="45725" marB="45725" marR="91450" marL="91450"/>
                </a:tc>
              </a:tr>
              <a:tr h="132392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CL</a:t>
                      </a:r>
                      <a:endParaRPr sz="1400" u="none" cap="none" strike="noStrike"/>
                    </a:p>
                  </a:txBody>
                  <a:tcPr marT="45725" marB="45725" marR="91450" marL="91450">
                    <a:solidFill>
                      <a:srgbClr val="D9D2E9"/>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000" u="none" cap="none" strike="noStrike">
                          <a:latin typeface="Twentieth Century"/>
                          <a:ea typeface="Twentieth Century"/>
                          <a:cs typeface="Twentieth Century"/>
                          <a:sym typeface="Twentieth Century"/>
                        </a:rPr>
                        <a:t>Joins in with repeated refrains and anticipates key events and phrases in rhymes and stories</a:t>
                      </a:r>
                      <a:endParaRPr sz="10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chemeClr val="dk1"/>
                        </a:buClr>
                        <a:buSzPts val="1100"/>
                        <a:buFont typeface="Arial"/>
                        <a:buNone/>
                      </a:pPr>
                      <a:r>
                        <a:t/>
                      </a:r>
                      <a:endParaRPr sz="1000" u="none" cap="none" strike="noStrike">
                        <a:latin typeface="Twentieth Century"/>
                        <a:ea typeface="Twentieth Century"/>
                        <a:cs typeface="Twentieth Century"/>
                        <a:sym typeface="Twentieth Century"/>
                      </a:endParaRPr>
                    </a:p>
                    <a:p>
                      <a:pPr indent="0" lvl="0" marL="0" marR="0" rtl="0" algn="l">
                        <a:lnSpc>
                          <a:spcPct val="115000"/>
                        </a:lnSpc>
                        <a:spcBef>
                          <a:spcPts val="0"/>
                        </a:spcBef>
                        <a:spcAft>
                          <a:spcPts val="0"/>
                        </a:spcAft>
                        <a:buClr>
                          <a:schemeClr val="dk1"/>
                        </a:buClr>
                        <a:buSzPts val="1100"/>
                        <a:buFont typeface="Arial"/>
                        <a:buNone/>
                      </a:pPr>
                      <a:r>
                        <a:rPr lang="en-GB" sz="1000" u="none" cap="none" strike="noStrike">
                          <a:latin typeface="Twentieth Century"/>
                          <a:ea typeface="Twentieth Century"/>
                          <a:cs typeface="Twentieth Century"/>
                          <a:sym typeface="Twentieth Century"/>
                        </a:rPr>
                        <a:t>Enjoy listening to longer stories and can remember much of what happens. </a:t>
                      </a:r>
                      <a:endParaRPr sz="1000" u="none" cap="none" strike="noStrike">
                        <a:latin typeface="Twentieth Century"/>
                        <a:ea typeface="Twentieth Century"/>
                        <a:cs typeface="Twentieth Century"/>
                        <a:sym typeface="Twentieth Century"/>
                      </a:endParaRPr>
                    </a:p>
                    <a:p>
                      <a:pPr indent="0" lvl="0" marL="0" marR="0" rtl="0" algn="l">
                        <a:lnSpc>
                          <a:spcPct val="115000"/>
                        </a:lnSpc>
                        <a:spcBef>
                          <a:spcPts val="1000"/>
                        </a:spcBef>
                        <a:spcAft>
                          <a:spcPts val="0"/>
                        </a:spcAft>
                        <a:buClr>
                          <a:schemeClr val="dk1"/>
                        </a:buClr>
                        <a:buSzPts val="1100"/>
                        <a:buFont typeface="Arial"/>
                        <a:buNone/>
                      </a:pPr>
                      <a:r>
                        <a:rPr lang="en-GB" sz="1000" u="none" cap="none" strike="noStrike">
                          <a:latin typeface="Twentieth Century"/>
                          <a:ea typeface="Twentieth Century"/>
                          <a:cs typeface="Twentieth Century"/>
                          <a:sym typeface="Twentieth Century"/>
                        </a:rPr>
                        <a:t>Uses talk to explain what is happening and anticipate what might happen next</a:t>
                      </a:r>
                      <a:endParaRPr sz="1000" u="none" cap="none" strike="noStrike"/>
                    </a:p>
                  </a:txBody>
                  <a:tcPr marT="45725" marB="45725" marR="91450" marL="91450">
                    <a:solidFill>
                      <a:srgbClr val="D9D2E9"/>
                    </a:solidFill>
                  </a:tcPr>
                </a:tc>
                <a:tc>
                  <a:txBody>
                    <a:bodyPr/>
                    <a:lstStyle/>
                    <a:p>
                      <a:pPr indent="0" lvl="0" marL="0" marR="0" rtl="0" algn="l">
                        <a:lnSpc>
                          <a:spcPct val="100000"/>
                        </a:lnSpc>
                        <a:spcBef>
                          <a:spcPts val="0"/>
                        </a:spcBef>
                        <a:spcAft>
                          <a:spcPts val="0"/>
                        </a:spcAft>
                        <a:buClr>
                          <a:srgbClr val="000000"/>
                        </a:buClr>
                        <a:buSzPts val="1350"/>
                        <a:buFont typeface="Arial"/>
                        <a:buNone/>
                      </a:pPr>
                      <a:r>
                        <a:rPr b="1" lang="en-GB" sz="1000"/>
                        <a:t>First, then, after</a:t>
                      </a:r>
                      <a:endParaRPr b="1" sz="1000"/>
                    </a:p>
                    <a:p>
                      <a:pPr indent="0" lvl="0" marL="0" marR="0" rtl="0" algn="l">
                        <a:lnSpc>
                          <a:spcPct val="100000"/>
                        </a:lnSpc>
                        <a:spcBef>
                          <a:spcPts val="0"/>
                        </a:spcBef>
                        <a:spcAft>
                          <a:spcPts val="0"/>
                        </a:spcAft>
                        <a:buClr>
                          <a:srgbClr val="000000"/>
                        </a:buClr>
                        <a:buSzPts val="1350"/>
                        <a:buFont typeface="Arial"/>
                        <a:buNone/>
                      </a:pPr>
                      <a:r>
                        <a:t/>
                      </a:r>
                      <a:endParaRPr b="1" sz="1000"/>
                    </a:p>
                    <a:p>
                      <a:pPr indent="0" lvl="0" marL="0" marR="0" rtl="0" algn="l">
                        <a:lnSpc>
                          <a:spcPct val="100000"/>
                        </a:lnSpc>
                        <a:spcBef>
                          <a:spcPts val="0"/>
                        </a:spcBef>
                        <a:spcAft>
                          <a:spcPts val="0"/>
                        </a:spcAft>
                        <a:buClr>
                          <a:srgbClr val="000000"/>
                        </a:buClr>
                        <a:buSzPts val="1350"/>
                        <a:buFont typeface="Arial"/>
                        <a:buNone/>
                      </a:pPr>
                      <a:r>
                        <a:rPr b="1" lang="en-GB" sz="1000"/>
                        <a:t>I am...</a:t>
                      </a:r>
                      <a:endParaRPr b="1" sz="1000"/>
                    </a:p>
                  </a:txBody>
                  <a:tcPr marT="45725" marB="45725" marR="91450" marL="91450">
                    <a:solidFill>
                      <a:srgbClr val="D9D2E9"/>
                    </a:solidFill>
                  </a:tcPr>
                </a:tc>
              </a:tr>
              <a:tr h="15152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PD</a:t>
                      </a:r>
                      <a:endParaRPr sz="1400" u="none" cap="none" strike="noStrike"/>
                    </a:p>
                  </a:txBody>
                  <a:tcPr marT="45725" marB="45725" marR="91450" marL="91450">
                    <a:solidFill>
                      <a:srgbClr val="EAD1DC"/>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000" u="none" cap="none" strike="noStrike">
                          <a:latin typeface="Twentieth Century"/>
                          <a:ea typeface="Twentieth Century"/>
                          <a:cs typeface="Twentieth Century"/>
                          <a:sym typeface="Twentieth Century"/>
                        </a:rPr>
                        <a:t>Continue to develop their movement, balancing, riding (scooters, trikes and bikes) and ball skills. </a:t>
                      </a:r>
                      <a:endParaRPr sz="1000" u="none" cap="none" strike="noStrike">
                        <a:latin typeface="Twentieth Century"/>
                        <a:ea typeface="Twentieth Century"/>
                        <a:cs typeface="Twentieth Century"/>
                        <a:sym typeface="Twentieth Century"/>
                      </a:endParaRPr>
                    </a:p>
                    <a:p>
                      <a:pPr indent="0" lvl="0" marL="0" marR="0" rtl="0" algn="l">
                        <a:lnSpc>
                          <a:spcPct val="115000"/>
                        </a:lnSpc>
                        <a:spcBef>
                          <a:spcPts val="1000"/>
                        </a:spcBef>
                        <a:spcAft>
                          <a:spcPts val="0"/>
                        </a:spcAft>
                        <a:buClr>
                          <a:schemeClr val="dk1"/>
                        </a:buClr>
                        <a:buSzPts val="1100"/>
                        <a:buFont typeface="Arial"/>
                        <a:buNone/>
                      </a:pPr>
                      <a:r>
                        <a:rPr lang="en-GB" sz="1000" u="none" cap="none" strike="noStrike">
                          <a:latin typeface="Twentieth Century"/>
                          <a:ea typeface="Twentieth Century"/>
                          <a:cs typeface="Twentieth Century"/>
                          <a:sym typeface="Twentieth Century"/>
                        </a:rPr>
                        <a:t>Go up steps and stairs, or climb up apparatus, using alternate feet. • Skip, hop, stand on one leg and hold a pose for a game like musical statues. </a:t>
                      </a:r>
                      <a:endParaRPr sz="1000" u="none" cap="none" strike="noStrike">
                        <a:latin typeface="Twentieth Century"/>
                        <a:ea typeface="Twentieth Century"/>
                        <a:cs typeface="Twentieth Century"/>
                        <a:sym typeface="Twentieth Century"/>
                      </a:endParaRPr>
                    </a:p>
                    <a:p>
                      <a:pPr indent="0" lvl="0" marL="0" marR="0" rtl="0" algn="l">
                        <a:lnSpc>
                          <a:spcPct val="115000"/>
                        </a:lnSpc>
                        <a:spcBef>
                          <a:spcPts val="1000"/>
                        </a:spcBef>
                        <a:spcAft>
                          <a:spcPts val="0"/>
                        </a:spcAft>
                        <a:buClr>
                          <a:schemeClr val="dk1"/>
                        </a:buClr>
                        <a:buSzPts val="1100"/>
                        <a:buFont typeface="Arial"/>
                        <a:buNone/>
                      </a:pPr>
                      <a:r>
                        <a:rPr lang="en-GB" sz="1000" u="none" cap="none" strike="noStrike">
                          <a:latin typeface="Twentieth Century"/>
                          <a:ea typeface="Twentieth Century"/>
                          <a:cs typeface="Twentieth Century"/>
                          <a:sym typeface="Twentieth Century"/>
                        </a:rPr>
                        <a:t>Manipulates a range of tools and equipment in one hand, tools include paintbrushes, scissors, hairbrushes, toothbrush, scarves or ribbons</a:t>
                      </a:r>
                      <a:endParaRPr sz="1000" u="none" cap="none" strike="noStrike"/>
                    </a:p>
                  </a:txBody>
                  <a:tcPr marT="45725" marB="45725" marR="91450" marL="91450">
                    <a:solidFill>
                      <a:srgbClr val="EAD1DC"/>
                    </a:solidFill>
                  </a:tcPr>
                </a:tc>
                <a:tc>
                  <a:txBody>
                    <a:bodyPr/>
                    <a:lstStyle/>
                    <a:p>
                      <a:pPr indent="0" lvl="0" marL="0" marR="0" rtl="0" algn="l">
                        <a:lnSpc>
                          <a:spcPct val="100000"/>
                        </a:lnSpc>
                        <a:spcBef>
                          <a:spcPts val="0"/>
                        </a:spcBef>
                        <a:spcAft>
                          <a:spcPts val="0"/>
                        </a:spcAft>
                        <a:buClr>
                          <a:srgbClr val="000000"/>
                        </a:buClr>
                        <a:buSzPts val="1350"/>
                        <a:buFont typeface="Arial"/>
                        <a:buNone/>
                      </a:pPr>
                      <a:r>
                        <a:rPr b="1" lang="en-GB" sz="1000"/>
                        <a:t>Fast, slow, quickly, carefully. Safely. </a:t>
                      </a:r>
                      <a:endParaRPr b="1" sz="1000"/>
                    </a:p>
                    <a:p>
                      <a:pPr indent="0" lvl="0" marL="0" marR="0" rtl="0" algn="l">
                        <a:lnSpc>
                          <a:spcPct val="100000"/>
                        </a:lnSpc>
                        <a:spcBef>
                          <a:spcPts val="0"/>
                        </a:spcBef>
                        <a:spcAft>
                          <a:spcPts val="0"/>
                        </a:spcAft>
                        <a:buClr>
                          <a:srgbClr val="000000"/>
                        </a:buClr>
                        <a:buSzPts val="1350"/>
                        <a:buFont typeface="Arial"/>
                        <a:buNone/>
                      </a:pPr>
                      <a:r>
                        <a:t/>
                      </a:r>
                      <a:endParaRPr b="1" sz="1000"/>
                    </a:p>
                    <a:p>
                      <a:pPr indent="0" lvl="0" marL="0" marR="0" rtl="0" algn="l">
                        <a:lnSpc>
                          <a:spcPct val="100000"/>
                        </a:lnSpc>
                        <a:spcBef>
                          <a:spcPts val="0"/>
                        </a:spcBef>
                        <a:spcAft>
                          <a:spcPts val="0"/>
                        </a:spcAft>
                        <a:buClr>
                          <a:srgbClr val="000000"/>
                        </a:buClr>
                        <a:buSzPts val="1350"/>
                        <a:buFont typeface="Arial"/>
                        <a:buNone/>
                      </a:pPr>
                      <a:r>
                        <a:t/>
                      </a:r>
                      <a:endParaRPr b="1" sz="1000"/>
                    </a:p>
                  </a:txBody>
                  <a:tcPr marT="45725" marB="45725" marR="91450" marL="91450">
                    <a:solidFill>
                      <a:srgbClr val="EAD1DC"/>
                    </a:solidFill>
                  </a:tcPr>
                </a:tc>
              </a:tr>
              <a:tr h="1132675">
                <a:tc>
                  <a:txBody>
                    <a:bodyPr/>
                    <a:lstStyle/>
                    <a:p>
                      <a:pPr indent="0" lvl="0" marL="0" marR="0" rtl="0" algn="l">
                        <a:lnSpc>
                          <a:spcPct val="100000"/>
                        </a:lnSpc>
                        <a:spcBef>
                          <a:spcPts val="0"/>
                        </a:spcBef>
                        <a:spcAft>
                          <a:spcPts val="0"/>
                        </a:spcAft>
                        <a:buClr>
                          <a:srgbClr val="000000"/>
                        </a:buClr>
                        <a:buSzPts val="1400"/>
                        <a:buFont typeface="Arial"/>
                        <a:buNone/>
                      </a:pPr>
                      <a:r>
                        <a:rPr lang="en-GB" sz="1000" u="none" cap="none" strike="noStrike"/>
                        <a:t>Literacy</a:t>
                      </a:r>
                      <a:endParaRPr sz="1000" u="none" cap="none" strike="noStrike"/>
                    </a:p>
                  </a:txBody>
                  <a:tcPr marT="45725" marB="45725" marR="91450" marL="91450">
                    <a:solidFill>
                      <a:srgbClr val="D9EAD3"/>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Twentieth Century"/>
                          <a:ea typeface="Twentieth Century"/>
                          <a:cs typeface="Twentieth Century"/>
                          <a:sym typeface="Twentieth Century"/>
                        </a:rPr>
                        <a:t>Makes up stories, play scenarios, and drawings in response to experiences, such as outings </a:t>
                      </a:r>
                      <a:endParaRPr sz="10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Twentieth Century"/>
                          <a:ea typeface="Twentieth Century"/>
                          <a:cs typeface="Twentieth Century"/>
                          <a:sym typeface="Twentieth Century"/>
                        </a:rPr>
                        <a:t> </a:t>
                      </a:r>
                      <a:endParaRPr sz="10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Twentieth Century"/>
                          <a:ea typeface="Twentieth Century"/>
                          <a:cs typeface="Twentieth Century"/>
                          <a:sym typeface="Twentieth Century"/>
                        </a:rPr>
                        <a:t>Sometimes gives meaning to their drawings and paintings </a:t>
                      </a:r>
                      <a:endParaRPr sz="10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chemeClr val="dk1"/>
                        </a:buClr>
                        <a:buSzPts val="1100"/>
                        <a:buFont typeface="Arial"/>
                        <a:buNone/>
                      </a:pPr>
                      <a:r>
                        <a:rPr lang="en-GB" sz="1000" u="none" cap="none" strike="noStrike">
                          <a:latin typeface="Twentieth Century"/>
                          <a:ea typeface="Twentieth Century"/>
                          <a:cs typeface="Twentieth Century"/>
                          <a:sym typeface="Twentieth Century"/>
                        </a:rPr>
                        <a:t>Ascribes meanings to signs, symbols and words that they see in different places, including those they make themselves</a:t>
                      </a:r>
                      <a:endParaRPr sz="1000" u="none" cap="none" strike="noStrike"/>
                    </a:p>
                  </a:txBody>
                  <a:tcPr marT="45725" marB="45725" marR="91450" marL="91450">
                    <a:solidFill>
                      <a:srgbClr val="D9EAD3"/>
                    </a:solidFill>
                  </a:tcPr>
                </a:tc>
                <a:tc>
                  <a:txBody>
                    <a:bodyPr/>
                    <a:lstStyle/>
                    <a:p>
                      <a:pPr indent="0" lvl="0" marL="0" marR="0" rtl="0" algn="l">
                        <a:lnSpc>
                          <a:spcPct val="100000"/>
                        </a:lnSpc>
                        <a:spcBef>
                          <a:spcPts val="0"/>
                        </a:spcBef>
                        <a:spcAft>
                          <a:spcPts val="0"/>
                        </a:spcAft>
                        <a:buClr>
                          <a:srgbClr val="000000"/>
                        </a:buClr>
                        <a:buSzPts val="1350"/>
                        <a:buFont typeface="Arial"/>
                        <a:buNone/>
                      </a:pPr>
                      <a:r>
                        <a:rPr b="1" lang="en-GB" sz="1000"/>
                        <a:t>I have…</a:t>
                      </a:r>
                      <a:endParaRPr b="1" sz="1000"/>
                    </a:p>
                    <a:p>
                      <a:pPr indent="0" lvl="0" marL="0" marR="0" rtl="0" algn="l">
                        <a:lnSpc>
                          <a:spcPct val="100000"/>
                        </a:lnSpc>
                        <a:spcBef>
                          <a:spcPts val="0"/>
                        </a:spcBef>
                        <a:spcAft>
                          <a:spcPts val="0"/>
                        </a:spcAft>
                        <a:buClr>
                          <a:srgbClr val="000000"/>
                        </a:buClr>
                        <a:buSzPts val="1350"/>
                        <a:buFont typeface="Arial"/>
                        <a:buNone/>
                      </a:pPr>
                      <a:r>
                        <a:t/>
                      </a:r>
                      <a:endParaRPr b="1" sz="1000"/>
                    </a:p>
                    <a:p>
                      <a:pPr indent="0" lvl="0" marL="0" marR="0" rtl="0" algn="l">
                        <a:lnSpc>
                          <a:spcPct val="100000"/>
                        </a:lnSpc>
                        <a:spcBef>
                          <a:spcPts val="0"/>
                        </a:spcBef>
                        <a:spcAft>
                          <a:spcPts val="0"/>
                        </a:spcAft>
                        <a:buClr>
                          <a:srgbClr val="000000"/>
                        </a:buClr>
                        <a:buSzPts val="1350"/>
                        <a:buFont typeface="Arial"/>
                        <a:buNone/>
                      </a:pPr>
                      <a:r>
                        <a:rPr b="1" lang="en-GB" sz="1000"/>
                        <a:t>I can…</a:t>
                      </a:r>
                      <a:endParaRPr b="1" sz="1000"/>
                    </a:p>
                    <a:p>
                      <a:pPr indent="0" lvl="0" marL="0" marR="0" rtl="0" algn="l">
                        <a:lnSpc>
                          <a:spcPct val="100000"/>
                        </a:lnSpc>
                        <a:spcBef>
                          <a:spcPts val="0"/>
                        </a:spcBef>
                        <a:spcAft>
                          <a:spcPts val="0"/>
                        </a:spcAft>
                        <a:buClr>
                          <a:srgbClr val="000000"/>
                        </a:buClr>
                        <a:buSzPts val="1350"/>
                        <a:buFont typeface="Arial"/>
                        <a:buNone/>
                      </a:pPr>
                      <a:r>
                        <a:t/>
                      </a:r>
                      <a:endParaRPr b="1" sz="1000"/>
                    </a:p>
                    <a:p>
                      <a:pPr indent="0" lvl="0" marL="0" marR="0" rtl="0" algn="l">
                        <a:lnSpc>
                          <a:spcPct val="100000"/>
                        </a:lnSpc>
                        <a:spcBef>
                          <a:spcPts val="0"/>
                        </a:spcBef>
                        <a:spcAft>
                          <a:spcPts val="0"/>
                        </a:spcAft>
                        <a:buClr>
                          <a:srgbClr val="000000"/>
                        </a:buClr>
                        <a:buSzPts val="1350"/>
                        <a:buFont typeface="Arial"/>
                        <a:buNone/>
                      </a:pPr>
                      <a:r>
                        <a:rPr b="1" lang="en-GB" sz="1000"/>
                        <a:t>I like</a:t>
                      </a:r>
                      <a:r>
                        <a:rPr b="1" lang="en-GB" sz="1000"/>
                        <a:t>...</a:t>
                      </a:r>
                      <a:r>
                        <a:rPr b="1" lang="en-GB" sz="1000"/>
                        <a:t>.</a:t>
                      </a:r>
                      <a:endParaRPr b="1" sz="1000"/>
                    </a:p>
                  </a:txBody>
                  <a:tcPr marT="45725" marB="45725" marR="91450" marL="91450">
                    <a:solidFill>
                      <a:srgbClr val="D9EAD3"/>
                    </a:solidFill>
                  </a:tcPr>
                </a:tc>
              </a:tr>
              <a:tr h="548175">
                <a:tc>
                  <a:txBody>
                    <a:bodyPr/>
                    <a:lstStyle/>
                    <a:p>
                      <a:pPr indent="0" lvl="0" marL="0" marR="0" rtl="0" algn="l">
                        <a:lnSpc>
                          <a:spcPct val="100000"/>
                        </a:lnSpc>
                        <a:spcBef>
                          <a:spcPts val="0"/>
                        </a:spcBef>
                        <a:spcAft>
                          <a:spcPts val="0"/>
                        </a:spcAft>
                        <a:buClr>
                          <a:srgbClr val="000000"/>
                        </a:buClr>
                        <a:buSzPts val="1400"/>
                        <a:buFont typeface="Arial"/>
                        <a:buNone/>
                      </a:pPr>
                      <a:r>
                        <a:rPr lang="en-GB" sz="1000" u="none" cap="none" strike="noStrike"/>
                        <a:t>Maths</a:t>
                      </a:r>
                      <a:endParaRPr sz="1000" u="none" cap="none" strike="noStrike"/>
                    </a:p>
                  </a:txBody>
                  <a:tcPr marT="45725" marB="45725" marR="91450" marL="91450">
                    <a:solidFill>
                      <a:srgbClr val="FFF2CC"/>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000" u="none" cap="none" strike="noStrike">
                          <a:latin typeface="Twentieth Century"/>
                          <a:ea typeface="Twentieth Century"/>
                          <a:cs typeface="Twentieth Century"/>
                          <a:sym typeface="Twentieth Century"/>
                        </a:rPr>
                        <a:t>Counting </a:t>
                      </a:r>
                      <a:endParaRPr sz="10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chemeClr val="dk1"/>
                        </a:buClr>
                        <a:buSzPts val="1100"/>
                        <a:buFont typeface="Arial"/>
                        <a:buNone/>
                      </a:pPr>
                      <a:r>
                        <a:rPr lang="en-GB" sz="1000" u="none" cap="none" strike="noStrike">
                          <a:latin typeface="Twentieth Century"/>
                          <a:ea typeface="Twentieth Century"/>
                          <a:cs typeface="Twentieth Century"/>
                          <a:sym typeface="Twentieth Century"/>
                        </a:rPr>
                        <a:t>May enjoy counting verbally as far as they can go</a:t>
                      </a:r>
                      <a:endParaRPr sz="10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chemeClr val="dk1"/>
                        </a:buClr>
                        <a:buSzPts val="1100"/>
                        <a:buFont typeface="Arial"/>
                        <a:buNone/>
                      </a:pPr>
                      <a:r>
                        <a:t/>
                      </a:r>
                      <a:endParaRPr sz="10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chemeClr val="dk1"/>
                        </a:buClr>
                        <a:buSzPts val="1100"/>
                        <a:buFont typeface="Arial"/>
                        <a:buNone/>
                      </a:pPr>
                      <a:r>
                        <a:rPr lang="en-GB" sz="1000" u="none" cap="none" strike="noStrike">
                          <a:latin typeface="Twentieth Century"/>
                          <a:ea typeface="Twentieth Century"/>
                          <a:cs typeface="Twentieth Century"/>
                          <a:sym typeface="Twentieth Century"/>
                        </a:rPr>
                        <a:t>Cardinality </a:t>
                      </a:r>
                      <a:endParaRPr sz="10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chemeClr val="dk1"/>
                        </a:buClr>
                        <a:buSzPts val="1100"/>
                        <a:buFont typeface="Arial"/>
                        <a:buNone/>
                      </a:pPr>
                      <a:r>
                        <a:rPr lang="en-GB" sz="1000" u="none" cap="none" strike="noStrike">
                          <a:latin typeface="Twentieth Century"/>
                          <a:ea typeface="Twentieth Century"/>
                          <a:cs typeface="Twentieth Century"/>
                          <a:sym typeface="Twentieth Century"/>
                        </a:rPr>
                        <a:t> Subitises one, two and three objects (without counting) </a:t>
                      </a:r>
                      <a:endParaRPr sz="1000" u="none" cap="none" strike="noStrike"/>
                    </a:p>
                  </a:txBody>
                  <a:tcPr marT="45725" marB="45725" marR="91450" marL="91450">
                    <a:solidFill>
                      <a:srgbClr val="FFF2CC"/>
                    </a:solidFill>
                  </a:tcPr>
                </a:tc>
                <a:tc>
                  <a:txBody>
                    <a:bodyPr/>
                    <a:lstStyle/>
                    <a:p>
                      <a:pPr indent="0" lvl="0" marL="0" marR="0" rtl="0" algn="l">
                        <a:lnSpc>
                          <a:spcPct val="100000"/>
                        </a:lnSpc>
                        <a:spcBef>
                          <a:spcPts val="0"/>
                        </a:spcBef>
                        <a:spcAft>
                          <a:spcPts val="0"/>
                        </a:spcAft>
                        <a:buClr>
                          <a:srgbClr val="000000"/>
                        </a:buClr>
                        <a:buSzPts val="1350"/>
                        <a:buFont typeface="Arial"/>
                        <a:buNone/>
                      </a:pPr>
                      <a:r>
                        <a:rPr b="1" lang="en-GB" sz="1000"/>
                        <a:t>1,2,3…</a:t>
                      </a:r>
                      <a:endParaRPr b="1" sz="1000"/>
                    </a:p>
                    <a:p>
                      <a:pPr indent="0" lvl="0" marL="0" marR="0" rtl="0" algn="l">
                        <a:lnSpc>
                          <a:spcPct val="100000"/>
                        </a:lnSpc>
                        <a:spcBef>
                          <a:spcPts val="0"/>
                        </a:spcBef>
                        <a:spcAft>
                          <a:spcPts val="0"/>
                        </a:spcAft>
                        <a:buClr>
                          <a:srgbClr val="000000"/>
                        </a:buClr>
                        <a:buSzPts val="1350"/>
                        <a:buFont typeface="Arial"/>
                        <a:buNone/>
                      </a:pPr>
                      <a:r>
                        <a:t/>
                      </a:r>
                      <a:endParaRPr b="1" sz="1000"/>
                    </a:p>
                    <a:p>
                      <a:pPr indent="0" lvl="0" marL="0" marR="0" rtl="0" algn="l">
                        <a:lnSpc>
                          <a:spcPct val="100000"/>
                        </a:lnSpc>
                        <a:spcBef>
                          <a:spcPts val="0"/>
                        </a:spcBef>
                        <a:spcAft>
                          <a:spcPts val="0"/>
                        </a:spcAft>
                        <a:buClr>
                          <a:srgbClr val="000000"/>
                        </a:buClr>
                        <a:buSzPts val="1350"/>
                        <a:buFont typeface="Arial"/>
                        <a:buNone/>
                      </a:pPr>
                      <a:r>
                        <a:rPr b="1" lang="en-GB" sz="1000"/>
                        <a:t>Tens frame</a:t>
                      </a:r>
                      <a:endParaRPr b="1" sz="1000"/>
                    </a:p>
                  </a:txBody>
                  <a:tcPr marT="45725" marB="45725" marR="91450" marL="91450">
                    <a:solidFill>
                      <a:srgbClr val="FFF2CC"/>
                    </a:solidFill>
                  </a:tcPr>
                </a:tc>
              </a:tr>
              <a:tr h="416275">
                <a:tc>
                  <a:txBody>
                    <a:bodyPr/>
                    <a:lstStyle/>
                    <a:p>
                      <a:pPr indent="0" lvl="0" marL="0" marR="0" rtl="0" algn="l">
                        <a:lnSpc>
                          <a:spcPct val="100000"/>
                        </a:lnSpc>
                        <a:spcBef>
                          <a:spcPts val="0"/>
                        </a:spcBef>
                        <a:spcAft>
                          <a:spcPts val="0"/>
                        </a:spcAft>
                        <a:buClr>
                          <a:srgbClr val="000000"/>
                        </a:buClr>
                        <a:buSzPts val="1400"/>
                        <a:buFont typeface="Arial"/>
                        <a:buNone/>
                      </a:pPr>
                      <a:r>
                        <a:rPr lang="en-GB" sz="2000" u="none" cap="none" strike="noStrike">
                          <a:latin typeface="Twentieth Century"/>
                          <a:ea typeface="Twentieth Century"/>
                          <a:cs typeface="Twentieth Century"/>
                          <a:sym typeface="Twentieth Century"/>
                        </a:rPr>
                        <a:t>UW</a:t>
                      </a:r>
                      <a:endParaRPr sz="2000" u="none" cap="none" strike="noStrike">
                        <a:latin typeface="Twentieth Century"/>
                        <a:ea typeface="Twentieth Century"/>
                        <a:cs typeface="Twentieth Century"/>
                        <a:sym typeface="Twentieth Century"/>
                      </a:endParaRPr>
                    </a:p>
                  </a:txBody>
                  <a:tcPr marT="45725" marB="45725" marR="91450" marL="91450">
                    <a:solidFill>
                      <a:srgbClr val="FCE5CD"/>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000" u="none" cap="none" strike="noStrike">
                          <a:latin typeface="Twentieth Century"/>
                          <a:ea typeface="Twentieth Century"/>
                          <a:cs typeface="Twentieth Century"/>
                          <a:sym typeface="Twentieth Century"/>
                        </a:rPr>
                        <a:t>Begin to make sense of their own life-story and family history. </a:t>
                      </a:r>
                      <a:endParaRPr sz="10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chemeClr val="dk1"/>
                        </a:buClr>
                        <a:buSzPts val="1100"/>
                        <a:buFont typeface="Arial"/>
                        <a:buNone/>
                      </a:pPr>
                      <a:r>
                        <a:t/>
                      </a:r>
                      <a:endParaRPr sz="10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chemeClr val="dk1"/>
                        </a:buClr>
                        <a:buSzPts val="1100"/>
                        <a:buFont typeface="Arial"/>
                        <a:buNone/>
                      </a:pPr>
                      <a:r>
                        <a:rPr lang="en-GB" sz="1000" u="none" cap="none" strike="noStrike">
                          <a:latin typeface="Twentieth Century"/>
                          <a:ea typeface="Twentieth Century"/>
                          <a:cs typeface="Twentieth Century"/>
                          <a:sym typeface="Twentieth Century"/>
                        </a:rPr>
                        <a:t>Explore and talk about different forces they can feel. </a:t>
                      </a:r>
                      <a:endParaRPr sz="10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chemeClr val="dk1"/>
                        </a:buClr>
                        <a:buSzPts val="1100"/>
                        <a:buFont typeface="Arial"/>
                        <a:buNone/>
                      </a:pPr>
                      <a:r>
                        <a:t/>
                      </a:r>
                      <a:endParaRPr sz="10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chemeClr val="dk1"/>
                        </a:buClr>
                        <a:buSzPts val="1100"/>
                        <a:buFont typeface="Arial"/>
                        <a:buNone/>
                      </a:pPr>
                      <a:r>
                        <a:rPr lang="en-GB" sz="1000" u="none" cap="none" strike="noStrike">
                          <a:latin typeface="Twentieth Century"/>
                          <a:ea typeface="Twentieth Century"/>
                          <a:cs typeface="Twentieth Century"/>
                          <a:sym typeface="Twentieth Century"/>
                        </a:rPr>
                        <a:t>Talk about the differences between materials and changes they notice. </a:t>
                      </a:r>
                      <a:endParaRPr sz="1000" u="none" cap="none" strike="noStrike">
                        <a:latin typeface="Twentieth Century"/>
                        <a:ea typeface="Twentieth Century"/>
                        <a:cs typeface="Twentieth Century"/>
                        <a:sym typeface="Twentieth Century"/>
                      </a:endParaRPr>
                    </a:p>
                  </a:txBody>
                  <a:tcPr marT="45725" marB="45725" marR="91450" marL="91450">
                    <a:solidFill>
                      <a:srgbClr val="FCE5CD"/>
                    </a:solidFill>
                  </a:tcPr>
                </a:tc>
                <a:tc>
                  <a:txBody>
                    <a:bodyPr/>
                    <a:lstStyle/>
                    <a:p>
                      <a:pPr indent="0" lvl="0" marL="0" marR="0" rtl="0" algn="l">
                        <a:lnSpc>
                          <a:spcPct val="100000"/>
                        </a:lnSpc>
                        <a:spcBef>
                          <a:spcPts val="0"/>
                        </a:spcBef>
                        <a:spcAft>
                          <a:spcPts val="0"/>
                        </a:spcAft>
                        <a:buClr>
                          <a:srgbClr val="000000"/>
                        </a:buClr>
                        <a:buSzPts val="1350"/>
                        <a:buFont typeface="Arial"/>
                        <a:buNone/>
                      </a:pPr>
                      <a:r>
                        <a:rPr b="1" lang="en-GB" sz="1000"/>
                        <a:t>Family</a:t>
                      </a:r>
                      <a:endParaRPr b="1" sz="1000"/>
                    </a:p>
                    <a:p>
                      <a:pPr indent="0" lvl="0" marL="0" marR="0" rtl="0" algn="l">
                        <a:lnSpc>
                          <a:spcPct val="100000"/>
                        </a:lnSpc>
                        <a:spcBef>
                          <a:spcPts val="0"/>
                        </a:spcBef>
                        <a:spcAft>
                          <a:spcPts val="0"/>
                        </a:spcAft>
                        <a:buClr>
                          <a:srgbClr val="000000"/>
                        </a:buClr>
                        <a:buSzPts val="1350"/>
                        <a:buFont typeface="Arial"/>
                        <a:buNone/>
                      </a:pPr>
                      <a:r>
                        <a:t/>
                      </a:r>
                      <a:endParaRPr b="1" sz="1000"/>
                    </a:p>
                    <a:p>
                      <a:pPr indent="0" lvl="0" marL="0" marR="0" rtl="0" algn="l">
                        <a:lnSpc>
                          <a:spcPct val="100000"/>
                        </a:lnSpc>
                        <a:spcBef>
                          <a:spcPts val="0"/>
                        </a:spcBef>
                        <a:spcAft>
                          <a:spcPts val="0"/>
                        </a:spcAft>
                        <a:buClr>
                          <a:srgbClr val="000000"/>
                        </a:buClr>
                        <a:buSzPts val="1350"/>
                        <a:buFont typeface="Arial"/>
                        <a:buNone/>
                      </a:pPr>
                      <a:r>
                        <a:rPr b="1" lang="en-GB" sz="1000"/>
                        <a:t>Mummy, Daddy, Granma, Grandad, </a:t>
                      </a:r>
                      <a:r>
                        <a:rPr b="1" lang="en-GB" sz="1000"/>
                        <a:t>Sister, brother, baby</a:t>
                      </a:r>
                      <a:endParaRPr b="1" sz="1000"/>
                    </a:p>
                    <a:p>
                      <a:pPr indent="0" lvl="0" marL="0" marR="0" rtl="0" algn="l">
                        <a:lnSpc>
                          <a:spcPct val="100000"/>
                        </a:lnSpc>
                        <a:spcBef>
                          <a:spcPts val="0"/>
                        </a:spcBef>
                        <a:spcAft>
                          <a:spcPts val="0"/>
                        </a:spcAft>
                        <a:buClr>
                          <a:srgbClr val="000000"/>
                        </a:buClr>
                        <a:buSzPts val="1350"/>
                        <a:buFont typeface="Arial"/>
                        <a:buNone/>
                      </a:pPr>
                      <a:r>
                        <a:t/>
                      </a:r>
                      <a:endParaRPr b="1" sz="1000"/>
                    </a:p>
                    <a:p>
                      <a:pPr indent="0" lvl="0" marL="0" marR="0" rtl="0" algn="l">
                        <a:lnSpc>
                          <a:spcPct val="100000"/>
                        </a:lnSpc>
                        <a:spcBef>
                          <a:spcPts val="0"/>
                        </a:spcBef>
                        <a:spcAft>
                          <a:spcPts val="0"/>
                        </a:spcAft>
                        <a:buClr>
                          <a:srgbClr val="000000"/>
                        </a:buClr>
                        <a:buSzPts val="1350"/>
                        <a:buFont typeface="Arial"/>
                        <a:buNone/>
                      </a:pPr>
                      <a:r>
                        <a:rPr b="1" lang="en-GB" sz="1000"/>
                        <a:t>Happy, sad, frustrated, cross, excited, giddy</a:t>
                      </a:r>
                      <a:endParaRPr b="1" sz="1000"/>
                    </a:p>
                  </a:txBody>
                  <a:tcPr marT="45725" marB="45725" marR="91450" marL="91450">
                    <a:solidFill>
                      <a:srgbClr val="FCE5CD"/>
                    </a:solidFill>
                  </a:tcPr>
                </a:tc>
              </a:tr>
              <a:tr h="416275">
                <a:tc>
                  <a:txBody>
                    <a:bodyPr/>
                    <a:lstStyle/>
                    <a:p>
                      <a:pPr indent="0" lvl="0" marL="0" marR="0" rtl="0" algn="l">
                        <a:lnSpc>
                          <a:spcPct val="100000"/>
                        </a:lnSpc>
                        <a:spcBef>
                          <a:spcPts val="0"/>
                        </a:spcBef>
                        <a:spcAft>
                          <a:spcPts val="0"/>
                        </a:spcAft>
                        <a:buClr>
                          <a:srgbClr val="000000"/>
                        </a:buClr>
                        <a:buSzPts val="1400"/>
                        <a:buFont typeface="Arial"/>
                        <a:buNone/>
                      </a:pPr>
                      <a:r>
                        <a:rPr lang="en-GB" sz="2100" u="none" cap="none" strike="noStrike"/>
                        <a:t>EAD</a:t>
                      </a:r>
                      <a:endParaRPr sz="2100" u="none" cap="none" strike="noStrike"/>
                    </a:p>
                  </a:txBody>
                  <a:tcPr marT="45725" marB="45725" marR="91450" marL="91450">
                    <a:solidFill>
                      <a:srgbClr val="F4CCCC"/>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000" u="none" cap="none" strike="noStrike">
                          <a:latin typeface="Twentieth Century"/>
                          <a:ea typeface="Twentieth Century"/>
                          <a:cs typeface="Twentieth Century"/>
                          <a:sym typeface="Twentieth Century"/>
                        </a:rPr>
                        <a:t>Take part in simple pretend play, using an object to represent something else even though they are not similar. </a:t>
                      </a:r>
                      <a:endParaRPr sz="1000" u="none" cap="none" strike="noStrike">
                        <a:latin typeface="Twentieth Century"/>
                        <a:ea typeface="Twentieth Century"/>
                        <a:cs typeface="Twentieth Century"/>
                        <a:sym typeface="Twentieth Century"/>
                      </a:endParaRPr>
                    </a:p>
                    <a:p>
                      <a:pPr indent="0" lvl="0" marL="0" marR="0" rtl="0" algn="l">
                        <a:lnSpc>
                          <a:spcPct val="100000"/>
                        </a:lnSpc>
                        <a:spcBef>
                          <a:spcPts val="1000"/>
                        </a:spcBef>
                        <a:spcAft>
                          <a:spcPts val="0"/>
                        </a:spcAft>
                        <a:buClr>
                          <a:schemeClr val="dk1"/>
                        </a:buClr>
                        <a:buSzPts val="1100"/>
                        <a:buFont typeface="Arial"/>
                        <a:buNone/>
                      </a:pPr>
                      <a:r>
                        <a:rPr lang="en-GB" sz="1000" u="none" cap="none" strike="noStrike">
                          <a:latin typeface="Twentieth Century"/>
                          <a:ea typeface="Twentieth Century"/>
                          <a:cs typeface="Twentieth Century"/>
                          <a:sym typeface="Twentieth Century"/>
                        </a:rPr>
                        <a:t>Listen with increased attention to sounds</a:t>
                      </a:r>
                      <a:endParaRPr sz="1000" u="none" cap="none" strike="noStrike"/>
                    </a:p>
                  </a:txBody>
                  <a:tcPr marT="45725" marB="45725" marR="91450" marL="91450">
                    <a:solidFill>
                      <a:srgbClr val="F4CCCC"/>
                    </a:solidFill>
                  </a:tcPr>
                </a:tc>
                <a:tc>
                  <a:txBody>
                    <a:bodyPr/>
                    <a:lstStyle/>
                    <a:p>
                      <a:pPr indent="0" lvl="0" marL="0" marR="0" rtl="0" algn="l">
                        <a:lnSpc>
                          <a:spcPct val="100000"/>
                        </a:lnSpc>
                        <a:spcBef>
                          <a:spcPts val="0"/>
                        </a:spcBef>
                        <a:spcAft>
                          <a:spcPts val="0"/>
                        </a:spcAft>
                        <a:buClr>
                          <a:srgbClr val="000000"/>
                        </a:buClr>
                        <a:buSzPts val="1350"/>
                        <a:buFont typeface="Arial"/>
                        <a:buNone/>
                      </a:pPr>
                      <a:r>
                        <a:rPr b="1" lang="en-GB" sz="1000"/>
                        <a:t>T:anguage linked to key texts - The Three Little pigs. </a:t>
                      </a:r>
                      <a:endParaRPr b="1" sz="1000"/>
                    </a:p>
                    <a:p>
                      <a:pPr indent="0" lvl="0" marL="0" marR="0" rtl="0" algn="l">
                        <a:lnSpc>
                          <a:spcPct val="100000"/>
                        </a:lnSpc>
                        <a:spcBef>
                          <a:spcPts val="0"/>
                        </a:spcBef>
                        <a:spcAft>
                          <a:spcPts val="0"/>
                        </a:spcAft>
                        <a:buClr>
                          <a:srgbClr val="000000"/>
                        </a:buClr>
                        <a:buSzPts val="1350"/>
                        <a:buFont typeface="Arial"/>
                        <a:buNone/>
                      </a:pPr>
                      <a:r>
                        <a:rPr b="1" lang="en-GB" sz="1000"/>
                        <a:t>The Three Billygoats. </a:t>
                      </a:r>
                      <a:endParaRPr b="1" sz="1000"/>
                    </a:p>
                    <a:p>
                      <a:pPr indent="0" lvl="0" marL="0" marR="0" rtl="0" algn="l">
                        <a:lnSpc>
                          <a:spcPct val="100000"/>
                        </a:lnSpc>
                        <a:spcBef>
                          <a:spcPts val="0"/>
                        </a:spcBef>
                        <a:spcAft>
                          <a:spcPts val="0"/>
                        </a:spcAft>
                        <a:buClr>
                          <a:srgbClr val="000000"/>
                        </a:buClr>
                        <a:buSzPts val="1350"/>
                        <a:buFont typeface="Arial"/>
                        <a:buNone/>
                      </a:pPr>
                      <a:r>
                        <a:rPr b="1" lang="en-GB" sz="1000"/>
                        <a:t>Kippers Birthday.</a:t>
                      </a:r>
                      <a:endParaRPr b="1" sz="1000"/>
                    </a:p>
                  </a:txBody>
                  <a:tcPr marT="45725" marB="45725" marR="91450" marL="91450">
                    <a:solidFill>
                      <a:srgbClr val="F4CCCC"/>
                    </a:solidFill>
                  </a:tcPr>
                </a:tc>
              </a:tr>
              <a:tr h="798650">
                <a:tc gridSpan="3">
                  <a:txBody>
                    <a:bodyPr/>
                    <a:lstStyle/>
                    <a:p>
                      <a:pPr indent="0" lvl="0" marL="0" marR="0" rtl="0" algn="l">
                        <a:lnSpc>
                          <a:spcPct val="100000"/>
                        </a:lnSpc>
                        <a:spcBef>
                          <a:spcPts val="0"/>
                        </a:spcBef>
                        <a:spcAft>
                          <a:spcPts val="0"/>
                        </a:spcAft>
                        <a:buClr>
                          <a:srgbClr val="000000"/>
                        </a:buClr>
                        <a:buSzPts val="1350"/>
                        <a:buFont typeface="Arial"/>
                        <a:buNone/>
                      </a:pPr>
                      <a:r>
                        <a:rPr lang="en-GB" sz="850" u="none" cap="none" strike="noStrike">
                          <a:latin typeface="Century Gothic"/>
                          <a:ea typeface="Century Gothic"/>
                          <a:cs typeface="Century Gothic"/>
                          <a:sym typeface="Century Gothic"/>
                        </a:rPr>
                        <a:t>Key Lines of Enquiry: </a:t>
                      </a:r>
                      <a:endParaRPr sz="85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350"/>
                        <a:buFont typeface="Arial"/>
                        <a:buNone/>
                      </a:pPr>
                      <a:r>
                        <a:rPr lang="en-GB" sz="850" u="none" cap="none" strike="noStrike">
                          <a:latin typeface="Century Gothic"/>
                          <a:ea typeface="Century Gothic"/>
                          <a:cs typeface="Century Gothic"/>
                          <a:sym typeface="Century Gothic"/>
                        </a:rPr>
                        <a:t>Throughout this topic the children will begin to look at their own family history and key events in their lives so far. They will share photographs of their 3rd birthday and use stories relating to the number 3 to develop their language and number skills. </a:t>
                      </a:r>
                      <a:endParaRPr sz="85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350"/>
                        <a:buFont typeface="Arial"/>
                        <a:buNone/>
                      </a:pPr>
                      <a:r>
                        <a:t/>
                      </a:r>
                      <a:endParaRPr sz="1350" u="none" cap="none" strike="noStrike">
                        <a:latin typeface="Century Gothic"/>
                        <a:ea typeface="Century Gothic"/>
                        <a:cs typeface="Century Gothic"/>
                        <a:sym typeface="Century Gothic"/>
                      </a:endParaRPr>
                    </a:p>
                  </a:txBody>
                  <a:tcPr marT="45725" marB="45725" marR="91450" marL="91450">
                    <a:solidFill>
                      <a:srgbClr val="C9DAF8"/>
                    </a:solidFill>
                  </a:tcPr>
                </a:tc>
                <a:tc hMerge="1"/>
                <a:tc hMerge="1"/>
              </a:tr>
            </a:tbl>
          </a:graphicData>
        </a:graphic>
      </p:graphicFrame>
      <p:sp>
        <p:nvSpPr>
          <p:cNvPr id="108" name="Google Shape;108;p3"/>
          <p:cNvSpPr txBox="1"/>
          <p:nvPr>
            <p:ph idx="11" type="ftr"/>
          </p:nvPr>
        </p:nvSpPr>
        <p:spPr>
          <a:xfrm>
            <a:off x="1850230" y="9757116"/>
            <a:ext cx="3195638" cy="52740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800">
                <a:solidFill>
                  <a:srgbClr val="2E75B5"/>
                </a:solidFill>
                <a:latin typeface="Century Gothic"/>
                <a:ea typeface="Century Gothic"/>
                <a:cs typeface="Century Gothic"/>
                <a:sym typeface="Century Gothic"/>
              </a:rPr>
              <a:t>Create  Explore  Discover</a:t>
            </a:r>
            <a:endParaRPr/>
          </a:p>
        </p:txBody>
      </p:sp>
      <p:pic>
        <p:nvPicPr>
          <p:cNvPr id="109" name="Google Shape;109;p3"/>
          <p:cNvPicPr preferRelativeResize="0"/>
          <p:nvPr/>
        </p:nvPicPr>
        <p:blipFill rotWithShape="1">
          <a:blip r:embed="rId3">
            <a:alphaModFix/>
          </a:blip>
          <a:srcRect b="0" l="0" r="0" t="0"/>
          <a:stretch/>
        </p:blipFill>
        <p:spPr>
          <a:xfrm>
            <a:off x="6029476" y="122675"/>
            <a:ext cx="630150" cy="652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nvSpPr>
        <p:spPr>
          <a:xfrm>
            <a:off x="2863749" y="127042"/>
            <a:ext cx="1540117" cy="2628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8"/>
              <a:buFont typeface="Arial"/>
              <a:buNone/>
            </a:pPr>
            <a:r>
              <a:rPr b="1" i="0" lang="en-GB" sz="1108" u="sng" cap="none" strike="noStrike">
                <a:solidFill>
                  <a:schemeClr val="dk1"/>
                </a:solidFill>
                <a:latin typeface="Century Gothic"/>
                <a:ea typeface="Century Gothic"/>
                <a:cs typeface="Century Gothic"/>
                <a:sym typeface="Century Gothic"/>
              </a:rPr>
              <a:t>Topic Overview</a:t>
            </a:r>
            <a:endParaRPr b="0" i="0" sz="1400" u="none" cap="none" strike="noStrike">
              <a:solidFill>
                <a:srgbClr val="000000"/>
              </a:solidFill>
              <a:latin typeface="Arial"/>
              <a:ea typeface="Arial"/>
              <a:cs typeface="Arial"/>
              <a:sym typeface="Arial"/>
            </a:endParaRPr>
          </a:p>
        </p:txBody>
      </p:sp>
      <p:sp>
        <p:nvSpPr>
          <p:cNvPr id="115" name="Google Shape;115;p4"/>
          <p:cNvSpPr txBox="1"/>
          <p:nvPr/>
        </p:nvSpPr>
        <p:spPr>
          <a:xfrm>
            <a:off x="2014572" y="461583"/>
            <a:ext cx="2820416" cy="859210"/>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46"/>
              <a:buFont typeface="Arial"/>
              <a:buNone/>
            </a:pPr>
            <a:r>
              <a:rPr b="1" i="0" lang="en-GB" sz="1246" u="none" cap="none" strike="noStrike">
                <a:solidFill>
                  <a:schemeClr val="dk1"/>
                </a:solidFill>
                <a:latin typeface="Century Gothic"/>
                <a:ea typeface="Century Gothic"/>
                <a:cs typeface="Century Gothic"/>
                <a:sym typeface="Century Gothic"/>
              </a:rPr>
              <a:t>I am 3 </a:t>
            </a:r>
            <a:endParaRPr b="1" i="0" sz="1246"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246"/>
              <a:buFont typeface="Arial"/>
              <a:buNone/>
            </a:pPr>
            <a:r>
              <a:t/>
            </a:r>
            <a:endParaRPr b="1" i="0" sz="1246" u="none" cap="none" strike="noStrike">
              <a:solidFill>
                <a:schemeClr val="dk1"/>
              </a:solidFill>
              <a:latin typeface="Century Gothic"/>
              <a:ea typeface="Century Gothic"/>
              <a:cs typeface="Century Gothic"/>
              <a:sym typeface="Century Gothic"/>
            </a:endParaRPr>
          </a:p>
        </p:txBody>
      </p:sp>
      <p:sp>
        <p:nvSpPr>
          <p:cNvPr id="116" name="Google Shape;116;p4"/>
          <p:cNvSpPr txBox="1"/>
          <p:nvPr/>
        </p:nvSpPr>
        <p:spPr>
          <a:xfrm>
            <a:off x="258262" y="456586"/>
            <a:ext cx="1606634" cy="98719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68"/>
              <a:buFont typeface="Arial"/>
              <a:buNone/>
            </a:pPr>
            <a:r>
              <a:rPr b="1" i="0" lang="en-GB" sz="968" u="none" cap="none" strike="noStrike">
                <a:solidFill>
                  <a:schemeClr val="dk1"/>
                </a:solidFill>
                <a:latin typeface="Century Gothic"/>
                <a:ea typeface="Century Gothic"/>
                <a:cs typeface="Century Gothic"/>
                <a:sym typeface="Century Gothic"/>
              </a:rPr>
              <a:t>Topic Hook</a:t>
            </a:r>
            <a:endParaRPr b="1"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t/>
            </a:r>
            <a:endParaRPr b="1"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rPr b="1" i="0" lang="en-GB" sz="968" u="none" cap="none" strike="noStrike">
                <a:solidFill>
                  <a:schemeClr val="dk1"/>
                </a:solidFill>
                <a:latin typeface="Century Gothic"/>
                <a:ea typeface="Century Gothic"/>
                <a:cs typeface="Century Gothic"/>
                <a:sym typeface="Century Gothic"/>
              </a:rPr>
              <a:t>Hosting a birthday party. </a:t>
            </a:r>
            <a:endParaRPr b="1"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t/>
            </a:r>
            <a:endParaRPr b="1"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t/>
            </a:r>
            <a:endParaRPr b="1"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p:txBody>
      </p:sp>
      <p:sp>
        <p:nvSpPr>
          <p:cNvPr id="117" name="Google Shape;117;p4"/>
          <p:cNvSpPr txBox="1"/>
          <p:nvPr/>
        </p:nvSpPr>
        <p:spPr>
          <a:xfrm>
            <a:off x="4983072" y="448757"/>
            <a:ext cx="1606634" cy="98719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68"/>
              <a:buFont typeface="Arial"/>
              <a:buNone/>
            </a:pPr>
            <a:r>
              <a:rPr b="1" i="0" lang="en-GB" sz="968" u="none" cap="none" strike="noStrike">
                <a:solidFill>
                  <a:schemeClr val="dk1"/>
                </a:solidFill>
                <a:latin typeface="Century Gothic"/>
                <a:ea typeface="Century Gothic"/>
                <a:cs typeface="Century Gothic"/>
                <a:sym typeface="Century Gothic"/>
              </a:rPr>
              <a:t>Topic Outcome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p:txBody>
      </p:sp>
      <p:sp>
        <p:nvSpPr>
          <p:cNvPr descr="https://static.wixstatic.com/media/df731a_6a9de5a08fe14ba4bc36aa8584a7f59a~mv2.jpg/v1/fill/w_124,h_184,al_c,q_80,usm_0.66_1.00_0.01/df731a_6a9de5a08fe14ba4bc36aa8584a7f59a~mv2.webp" id="118" name="Google Shape;118;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 name="Google Shape;119;p4"/>
          <p:cNvSpPr txBox="1"/>
          <p:nvPr/>
        </p:nvSpPr>
        <p:spPr>
          <a:xfrm>
            <a:off x="258261" y="1828800"/>
            <a:ext cx="1843671" cy="18644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 name="Google Shape;120;p4"/>
          <p:cNvSpPr txBox="1"/>
          <p:nvPr/>
        </p:nvSpPr>
        <p:spPr>
          <a:xfrm>
            <a:off x="269660" y="1855425"/>
            <a:ext cx="3043500" cy="17544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PSED</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300" u="none" cap="none" strike="noStrike">
                <a:solidFill>
                  <a:schemeClr val="dk1"/>
                </a:solidFill>
                <a:latin typeface="Calibri"/>
                <a:ea typeface="Calibri"/>
                <a:cs typeface="Calibri"/>
                <a:sym typeface="Calibri"/>
              </a:rPr>
              <a:t>Over this half term children will become more familiar with the Nursery setting and will show confidence when selecting their own resources and tasks. </a:t>
            </a:r>
            <a:endParaRPr b="0" i="0"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200" u="none" cap="none" strike="noStrike">
                <a:solidFill>
                  <a:schemeClr val="dk1"/>
                </a:solidFill>
                <a:latin typeface="Calibri"/>
                <a:ea typeface="Calibri"/>
                <a:cs typeface="Calibri"/>
                <a:sym typeface="Calibri"/>
              </a:rPr>
              <a:t>Through our Nursery helper tasks they will take pride in being part of our EYFS </a:t>
            </a:r>
            <a:r>
              <a:rPr b="0" i="0" lang="en-GB" sz="1300" u="none" cap="none" strike="noStrike">
                <a:solidFill>
                  <a:schemeClr val="dk1"/>
                </a:solidFill>
                <a:latin typeface="Calibri"/>
                <a:ea typeface="Calibri"/>
                <a:cs typeface="Calibri"/>
                <a:sym typeface="Calibri"/>
              </a:rPr>
              <a:t>community. </a:t>
            </a:r>
            <a:endParaRPr b="0" i="0"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 name="Google Shape;121;p4"/>
          <p:cNvSpPr txBox="1"/>
          <p:nvPr/>
        </p:nvSpPr>
        <p:spPr>
          <a:xfrm>
            <a:off x="3424780" y="1828800"/>
            <a:ext cx="3043618" cy="1754326"/>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CLL - </a:t>
            </a:r>
            <a:r>
              <a:rPr b="0" i="0" lang="en-GB" sz="1200" u="none" cap="none" strike="noStrike">
                <a:solidFill>
                  <a:schemeClr val="dk1"/>
                </a:solidFill>
                <a:latin typeface="Calibri"/>
                <a:ea typeface="Calibri"/>
                <a:cs typeface="Calibri"/>
                <a:sym typeface="Calibri"/>
              </a:rPr>
              <a:t>The children will be invited to bring in photos of their third birthday to share with the group. This will allow staff to look at their  speech and language skills.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200" u="none" cap="none" strike="noStrike">
                <a:solidFill>
                  <a:schemeClr val="dk1"/>
                </a:solidFill>
                <a:latin typeface="Calibri"/>
                <a:ea typeface="Calibri"/>
                <a:cs typeface="Calibri"/>
                <a:sym typeface="Calibri"/>
              </a:rPr>
              <a:t>Via a love of books the children will begin to join in with repeated refrains in books and use role-play to retell familiar stories.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 name="Google Shape;122;p4"/>
          <p:cNvSpPr txBox="1"/>
          <p:nvPr/>
        </p:nvSpPr>
        <p:spPr>
          <a:xfrm>
            <a:off x="269598" y="3681351"/>
            <a:ext cx="3043618" cy="1754326"/>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PD - </a:t>
            </a:r>
            <a:r>
              <a:rPr b="0" i="0" lang="en-GB" sz="1400" u="none" cap="none" strike="noStrike">
                <a:solidFill>
                  <a:schemeClr val="dk1"/>
                </a:solidFill>
                <a:latin typeface="Calibri"/>
                <a:ea typeface="Calibri"/>
                <a:cs typeface="Calibri"/>
                <a:sym typeface="Calibri"/>
              </a:rPr>
              <a:t>C</a:t>
            </a:r>
            <a:r>
              <a:rPr b="0" i="0" lang="en-GB" sz="1000" u="none" cap="none" strike="noStrike">
                <a:solidFill>
                  <a:schemeClr val="dk1"/>
                </a:solidFill>
                <a:latin typeface="Calibri"/>
                <a:ea typeface="Calibri"/>
                <a:cs typeface="Calibri"/>
                <a:sym typeface="Calibri"/>
              </a:rPr>
              <a:t>hildren will use party games such as musical statues to stand on one leg and hold a pose. They will be introduced to Squiggle Whilst You Wiggle  to begin controlling a range of one handed tools such as ribbons and paintbrushes.</a:t>
            </a:r>
            <a:r>
              <a:rPr b="0" i="0" lang="en-GB" sz="1400" u="none" cap="none" strike="noStrike">
                <a:solidFill>
                  <a:schemeClr val="dk1"/>
                </a:solidFill>
                <a:latin typeface="Calibri"/>
                <a:ea typeface="Calibri"/>
                <a:cs typeface="Calibri"/>
                <a:sym typeface="Calibri"/>
              </a:rPr>
              <a:t>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400" u="none" cap="none" strike="noStrike">
                <a:solidFill>
                  <a:schemeClr val="dk1"/>
                </a:solidFill>
                <a:latin typeface="Calibri"/>
                <a:ea typeface="Calibri"/>
                <a:cs typeface="Calibri"/>
                <a:sym typeface="Calibri"/>
              </a:rPr>
              <a:t>Trike day! </a:t>
            </a:r>
            <a:r>
              <a:rPr b="0" i="0" lang="en-GB" sz="1000" u="none" cap="none" strike="noStrike">
                <a:solidFill>
                  <a:schemeClr val="dk1"/>
                </a:solidFill>
                <a:latin typeface="Calibri"/>
                <a:ea typeface="Calibri"/>
                <a:cs typeface="Calibri"/>
                <a:sym typeface="Calibri"/>
              </a:rPr>
              <a:t>To end our topic on the number 3 we will be having a bike and trike day! </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 name="Google Shape;123;p4"/>
          <p:cNvSpPr txBox="1"/>
          <p:nvPr/>
        </p:nvSpPr>
        <p:spPr>
          <a:xfrm>
            <a:off x="3424780" y="3681351"/>
            <a:ext cx="3043618" cy="1754326"/>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UW -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200" u="none" cap="none" strike="noStrike">
                <a:solidFill>
                  <a:schemeClr val="dk1"/>
                </a:solidFill>
                <a:latin typeface="Calibri"/>
                <a:ea typeface="Calibri"/>
                <a:cs typeface="Calibri"/>
                <a:sym typeface="Calibri"/>
              </a:rPr>
              <a:t>They will learn about their own family history and begin to sequence families by size and name.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100" u="none" cap="none" strike="noStrike">
                <a:solidFill>
                  <a:schemeClr val="dk1"/>
                </a:solidFill>
                <a:latin typeface="Calibri"/>
                <a:ea typeface="Calibri"/>
                <a:cs typeface="Calibri"/>
                <a:sym typeface="Calibri"/>
              </a:rPr>
              <a:t>Using the stories The Three Little Pigs and The Billy Goats Gruff, children will begin to explore forces and the differences between materials.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 name="Google Shape;124;p4"/>
          <p:cNvSpPr txBox="1"/>
          <p:nvPr/>
        </p:nvSpPr>
        <p:spPr>
          <a:xfrm>
            <a:off x="269598" y="5507193"/>
            <a:ext cx="3043618" cy="1754326"/>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Lit -  </a:t>
            </a:r>
            <a:r>
              <a:rPr b="0" i="0" lang="en-GB" sz="1300" u="none" cap="none" strike="noStrike">
                <a:solidFill>
                  <a:schemeClr val="dk1"/>
                </a:solidFill>
                <a:latin typeface="Calibri"/>
                <a:ea typeface="Calibri"/>
                <a:cs typeface="Calibri"/>
                <a:sym typeface="Calibri"/>
              </a:rPr>
              <a:t>children will make birthday cards and recipes in the dough area when hosting their own party. </a:t>
            </a:r>
            <a:endParaRPr b="0" i="0"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300" u="none" cap="none" strike="noStrike">
                <a:solidFill>
                  <a:schemeClr val="dk1"/>
                </a:solidFill>
                <a:latin typeface="Calibri"/>
                <a:ea typeface="Calibri"/>
                <a:cs typeface="Calibri"/>
                <a:sym typeface="Calibri"/>
              </a:rPr>
              <a:t>They will use the book of the week to learn new vocabulary and to act out familiar stories in role play. </a:t>
            </a:r>
            <a:endParaRPr b="0" i="0"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 name="Google Shape;125;p4"/>
          <p:cNvSpPr txBox="1"/>
          <p:nvPr/>
        </p:nvSpPr>
        <p:spPr>
          <a:xfrm>
            <a:off x="3424780" y="5507193"/>
            <a:ext cx="3043618" cy="1754326"/>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M </a:t>
            </a:r>
            <a:r>
              <a:rPr b="0" i="0" lang="en-GB" sz="1200" u="none" cap="none" strike="noStrike">
                <a:solidFill>
                  <a:schemeClr val="dk1"/>
                </a:solidFill>
                <a:latin typeface="Calibri"/>
                <a:ea typeface="Calibri"/>
                <a:cs typeface="Calibri"/>
                <a:sym typeface="Calibri"/>
              </a:rPr>
              <a:t>- Using the topic of 3 the children will begin to recognise groups of 3 objects without counting and will say number names in order. We will extend this to looking at shapes that have 3 sides and objects in the real world.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 name="Google Shape;126;p4"/>
          <p:cNvSpPr txBox="1"/>
          <p:nvPr/>
        </p:nvSpPr>
        <p:spPr>
          <a:xfrm>
            <a:off x="269598" y="7333035"/>
            <a:ext cx="6198800" cy="92333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i="0" lang="en-GB" sz="1200" u="none" cap="none" strike="noStrike">
                <a:solidFill>
                  <a:schemeClr val="dk1"/>
                </a:solidFill>
                <a:latin typeface="Calibri"/>
                <a:ea typeface="Calibri"/>
                <a:cs typeface="Calibri"/>
                <a:sym typeface="Calibri"/>
              </a:rPr>
              <a:t>EAD - Children will take part in </a:t>
            </a:r>
            <a:r>
              <a:rPr lang="en-GB" sz="1200">
                <a:solidFill>
                  <a:schemeClr val="dk1"/>
                </a:solidFill>
                <a:latin typeface="Calibri"/>
                <a:ea typeface="Calibri"/>
                <a:cs typeface="Calibri"/>
                <a:sym typeface="Calibri"/>
              </a:rPr>
              <a:t>pretend</a:t>
            </a:r>
            <a:r>
              <a:rPr lang="en-GB" sz="1200">
                <a:solidFill>
                  <a:schemeClr val="dk1"/>
                </a:solidFill>
                <a:latin typeface="Calibri"/>
                <a:ea typeface="Calibri"/>
                <a:cs typeface="Calibri"/>
                <a:sym typeface="Calibri"/>
              </a:rPr>
              <a:t> play in out ‘Three little pigs building sites’ role play area. This will help them </a:t>
            </a:r>
            <a:r>
              <a:rPr lang="en-GB" sz="1200">
                <a:solidFill>
                  <a:schemeClr val="dk1"/>
                </a:solidFill>
                <a:latin typeface="Calibri"/>
                <a:ea typeface="Calibri"/>
                <a:cs typeface="Calibri"/>
                <a:sym typeface="Calibri"/>
              </a:rPr>
              <a:t>develop</a:t>
            </a:r>
            <a:r>
              <a:rPr lang="en-GB" sz="1200">
                <a:solidFill>
                  <a:schemeClr val="dk1"/>
                </a:solidFill>
                <a:latin typeface="Calibri"/>
                <a:ea typeface="Calibri"/>
                <a:cs typeface="Calibri"/>
                <a:sym typeface="Calibri"/>
              </a:rPr>
              <a:t> their love of stories.  In our creative area the children will explore different </a:t>
            </a:r>
            <a:r>
              <a:rPr lang="en-GB" sz="1200">
                <a:solidFill>
                  <a:schemeClr val="dk1"/>
                </a:solidFill>
                <a:latin typeface="Calibri"/>
                <a:ea typeface="Calibri"/>
                <a:cs typeface="Calibri"/>
                <a:sym typeface="Calibri"/>
              </a:rPr>
              <a:t>materials</a:t>
            </a:r>
            <a:r>
              <a:rPr lang="en-GB" sz="1200">
                <a:solidFill>
                  <a:schemeClr val="dk1"/>
                </a:solidFill>
                <a:latin typeface="Calibri"/>
                <a:ea typeface="Calibri"/>
                <a:cs typeface="Calibri"/>
                <a:sym typeface="Calibri"/>
              </a:rPr>
              <a:t> and medium to make birthday gifts for each other.  </a:t>
            </a:r>
            <a:r>
              <a:rPr lang="en-GB" sz="1200">
                <a:solidFill>
                  <a:schemeClr val="dk1"/>
                </a:solidFill>
                <a:latin typeface="Calibri"/>
                <a:ea typeface="Calibri"/>
                <a:cs typeface="Calibri"/>
                <a:sym typeface="Calibri"/>
              </a:rPr>
              <a:t>Exploring</a:t>
            </a:r>
            <a:r>
              <a:rPr lang="en-GB" sz="1200">
                <a:solidFill>
                  <a:schemeClr val="dk1"/>
                </a:solidFill>
                <a:latin typeface="Calibri"/>
                <a:ea typeface="Calibri"/>
                <a:cs typeface="Calibri"/>
                <a:sym typeface="Calibri"/>
              </a:rPr>
              <a:t> colour mixing using </a:t>
            </a:r>
            <a:r>
              <a:rPr lang="en-GB" sz="1200">
                <a:solidFill>
                  <a:schemeClr val="dk1"/>
                </a:solidFill>
                <a:latin typeface="Calibri"/>
                <a:ea typeface="Calibri"/>
                <a:cs typeface="Calibri"/>
                <a:sym typeface="Calibri"/>
              </a:rPr>
              <a:t>paint</a:t>
            </a:r>
            <a:r>
              <a:rPr lang="en-GB" sz="1200">
                <a:solidFill>
                  <a:schemeClr val="dk1"/>
                </a:solidFill>
                <a:latin typeface="Calibri"/>
                <a:ea typeface="Calibri"/>
                <a:cs typeface="Calibri"/>
                <a:sym typeface="Calibri"/>
              </a:rPr>
              <a:t> and giving meaning to their painting will be lots of fun. </a:t>
            </a:r>
            <a:endParaRPr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 name="Google Shape;127;p4"/>
          <p:cNvSpPr txBox="1"/>
          <p:nvPr/>
        </p:nvSpPr>
        <p:spPr>
          <a:xfrm>
            <a:off x="269598" y="8411140"/>
            <a:ext cx="6198800" cy="1200329"/>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Linked texts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https://encrypted-tbn0.gstatic.com/images?q=tbn%3AANd9GcTt8IngiZHbwqJn09wMfE8yyjCFaJ4P3rc0tl3vXFYnLJA6A4riicMM-3pAUA0&amp;usqp=CAc" id="128" name="Google Shape;128;p4"/>
          <p:cNvPicPr preferRelativeResize="0"/>
          <p:nvPr/>
        </p:nvPicPr>
        <p:blipFill rotWithShape="1">
          <a:blip r:embed="rId3">
            <a:alphaModFix/>
          </a:blip>
          <a:srcRect b="0" l="0" r="0" t="0"/>
          <a:stretch/>
        </p:blipFill>
        <p:spPr>
          <a:xfrm>
            <a:off x="3457594" y="8525959"/>
            <a:ext cx="848818" cy="970723"/>
          </a:xfrm>
          <a:prstGeom prst="rect">
            <a:avLst/>
          </a:prstGeom>
          <a:noFill/>
          <a:ln>
            <a:noFill/>
          </a:ln>
        </p:spPr>
      </p:pic>
      <p:pic>
        <p:nvPicPr>
          <p:cNvPr descr="https://encrypted-tbn0.gstatic.com/images?q=tbn%3AANd9GcRMqsF0S_MQDblPmjVlm0-eYy7gIu762CcYkrn7ZdKckYSu3Tr0lrlX468JFQ&amp;usqp=CAc" id="129" name="Google Shape;129;p4"/>
          <p:cNvPicPr preferRelativeResize="0"/>
          <p:nvPr/>
        </p:nvPicPr>
        <p:blipFill rotWithShape="1">
          <a:blip r:embed="rId4">
            <a:alphaModFix/>
          </a:blip>
          <a:srcRect b="0" l="0" r="0" t="0"/>
          <a:stretch/>
        </p:blipFill>
        <p:spPr>
          <a:xfrm>
            <a:off x="4403881" y="8530857"/>
            <a:ext cx="956459" cy="960929"/>
          </a:xfrm>
          <a:prstGeom prst="rect">
            <a:avLst/>
          </a:prstGeom>
          <a:noFill/>
          <a:ln>
            <a:noFill/>
          </a:ln>
        </p:spPr>
      </p:pic>
      <p:pic>
        <p:nvPicPr>
          <p:cNvPr id="130" name="Google Shape;130;p4"/>
          <p:cNvPicPr preferRelativeResize="0"/>
          <p:nvPr/>
        </p:nvPicPr>
        <p:blipFill rotWithShape="1">
          <a:blip r:embed="rId5">
            <a:alphaModFix/>
          </a:blip>
          <a:srcRect b="0" l="0" r="0" t="0"/>
          <a:stretch/>
        </p:blipFill>
        <p:spPr>
          <a:xfrm>
            <a:off x="5457825" y="8539538"/>
            <a:ext cx="848799" cy="933790"/>
          </a:xfrm>
          <a:prstGeom prst="rect">
            <a:avLst/>
          </a:prstGeom>
          <a:noFill/>
          <a:ln>
            <a:noFill/>
          </a:ln>
        </p:spPr>
      </p:pic>
      <p:pic>
        <p:nvPicPr>
          <p:cNvPr id="131" name="Google Shape;131;p4"/>
          <p:cNvPicPr preferRelativeResize="0"/>
          <p:nvPr/>
        </p:nvPicPr>
        <p:blipFill rotWithShape="1">
          <a:blip r:embed="rId6">
            <a:alphaModFix/>
          </a:blip>
          <a:srcRect b="0" l="0" r="0" t="0"/>
          <a:stretch/>
        </p:blipFill>
        <p:spPr>
          <a:xfrm>
            <a:off x="2419350" y="8461075"/>
            <a:ext cx="848800" cy="109071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