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Lst>
  <p:sldSz cy="9906000" cx="6858000"/>
  <p:notesSz cx="6858000" cy="9144000"/>
  <p:embeddedFontLst>
    <p:embeddedFont>
      <p:font typeface="Century Gothic"/>
      <p:regular r:id="rId10"/>
      <p:bold r:id="rId11"/>
      <p:italic r:id="rId12"/>
      <p:boldItalic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4" roundtripDataSignature="AMtx7mhN/edWoHKpY9ArXvP+3AfVLL3jv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4326A1B-7377-462F-92D1-2052110589F5}">
  <a:tblStyle styleId="{64326A1B-7377-462F-92D1-2052110589F5}"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b="off" i="off"/>
      <a:tcStyle>
        <a:fill>
          <a:solidFill>
            <a:srgbClr val="D0DEEF"/>
          </a:solidFill>
        </a:fill>
      </a:tcStyle>
    </a:band1H>
    <a:band2H>
      <a:tcTxStyle b="off" i="off"/>
    </a:band2H>
    <a:band1V>
      <a:tcTxStyle b="off" i="off"/>
      <a:tcStyle>
        <a:fill>
          <a:solidFill>
            <a:srgbClr val="D0DEEF"/>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11" Type="http://schemas.openxmlformats.org/officeDocument/2006/relationships/font" Target="fonts/CenturyGothic-bold.fntdata"/><Relationship Id="rId10" Type="http://schemas.openxmlformats.org/officeDocument/2006/relationships/font" Target="fonts/CenturyGothic-regular.fntdata"/><Relationship Id="rId13" Type="http://schemas.openxmlformats.org/officeDocument/2006/relationships/font" Target="fonts/CenturyGothic-boldItalic.fntdata"/><Relationship Id="rId12" Type="http://schemas.openxmlformats.org/officeDocument/2006/relationships/font" Target="fonts/CenturyGothic-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 name="Google Shape;95;p2: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 name="Google Shape;103;p3: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 name="Google Shape;108;p4: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 name="Shape 15"/>
        <p:cNvGrpSpPr/>
        <p:nvPr/>
      </p:nvGrpSpPr>
      <p:grpSpPr>
        <a:xfrm>
          <a:off x="0" y="0"/>
          <a:ext cx="0" cy="0"/>
          <a:chOff x="0" y="0"/>
          <a:chExt cx="0" cy="0"/>
        </a:xfrm>
      </p:grpSpPr>
      <p:sp>
        <p:nvSpPr>
          <p:cNvPr id="16" name="Google Shape;16;p6"/>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6"/>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6"/>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6"/>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5"/>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5"/>
          <p:cNvSpPr txBox="1"/>
          <p:nvPr>
            <p:ph idx="1" type="body"/>
          </p:nvPr>
        </p:nvSpPr>
        <p:spPr>
          <a:xfrm rot="5400000">
            <a:off x="286367" y="2822135"/>
            <a:ext cx="6285266" cy="59150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5" name="Google Shape;75;p15"/>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5"/>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5"/>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6"/>
          <p:cNvSpPr txBox="1"/>
          <p:nvPr>
            <p:ph type="title"/>
          </p:nvPr>
        </p:nvSpPr>
        <p:spPr>
          <a:xfrm rot="5400000">
            <a:off x="1449696" y="3985464"/>
            <a:ext cx="8394877" cy="147875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6"/>
          <p:cNvSpPr txBox="1"/>
          <p:nvPr>
            <p:ph idx="1" type="body"/>
          </p:nvPr>
        </p:nvSpPr>
        <p:spPr>
          <a:xfrm rot="5400000">
            <a:off x="-1550679" y="2549570"/>
            <a:ext cx="8394877" cy="435054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1" name="Google Shape;81;p16"/>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6"/>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6"/>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7"/>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7"/>
          <p:cNvSpPr txBox="1"/>
          <p:nvPr>
            <p:ph idx="1" type="body"/>
          </p:nvPr>
        </p:nvSpPr>
        <p:spPr>
          <a:xfrm>
            <a:off x="471488" y="2637014"/>
            <a:ext cx="5915025" cy="62852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3" name="Google Shape;23;p7"/>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7"/>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7"/>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6" name="Shape 26"/>
        <p:cNvGrpSpPr/>
        <p:nvPr/>
      </p:nvGrpSpPr>
      <p:grpSpPr>
        <a:xfrm>
          <a:off x="0" y="0"/>
          <a:ext cx="0" cy="0"/>
          <a:chOff x="0" y="0"/>
          <a:chExt cx="0" cy="0"/>
        </a:xfrm>
      </p:grpSpPr>
      <p:sp>
        <p:nvSpPr>
          <p:cNvPr id="27" name="Google Shape;27;p8"/>
          <p:cNvSpPr txBox="1"/>
          <p:nvPr>
            <p:ph type="ctrTitle"/>
          </p:nvPr>
        </p:nvSpPr>
        <p:spPr>
          <a:xfrm>
            <a:off x="514350" y="1621191"/>
            <a:ext cx="5829300" cy="3448756"/>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8"/>
          <p:cNvSpPr txBox="1"/>
          <p:nvPr>
            <p:ph idx="1" type="subTitle"/>
          </p:nvPr>
        </p:nvSpPr>
        <p:spPr>
          <a:xfrm>
            <a:off x="857250" y="5202944"/>
            <a:ext cx="5143500" cy="2391656"/>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29" name="Google Shape;29;p8"/>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8"/>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8"/>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9"/>
          <p:cNvSpPr txBox="1"/>
          <p:nvPr>
            <p:ph type="title"/>
          </p:nvPr>
        </p:nvSpPr>
        <p:spPr>
          <a:xfrm>
            <a:off x="467916" y="2469624"/>
            <a:ext cx="5915025" cy="41206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9"/>
          <p:cNvSpPr txBox="1"/>
          <p:nvPr>
            <p:ph idx="1" type="body"/>
          </p:nvPr>
        </p:nvSpPr>
        <p:spPr>
          <a:xfrm>
            <a:off x="467916" y="6629226"/>
            <a:ext cx="5915025" cy="216693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sz="1800">
                <a:solidFill>
                  <a:schemeClr val="dk1"/>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35" name="Google Shape;35;p9"/>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9"/>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9"/>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10"/>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0"/>
          <p:cNvSpPr txBox="1"/>
          <p:nvPr>
            <p:ph idx="1" type="body"/>
          </p:nvPr>
        </p:nvSpPr>
        <p:spPr>
          <a:xfrm>
            <a:off x="471488" y="2637014"/>
            <a:ext cx="2914650" cy="62852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1" name="Google Shape;41;p10"/>
          <p:cNvSpPr txBox="1"/>
          <p:nvPr>
            <p:ph idx="2" type="body"/>
          </p:nvPr>
        </p:nvSpPr>
        <p:spPr>
          <a:xfrm>
            <a:off x="3471863" y="2637014"/>
            <a:ext cx="2914650" cy="62852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2" name="Google Shape;42;p10"/>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0"/>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0"/>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11"/>
          <p:cNvSpPr txBox="1"/>
          <p:nvPr>
            <p:ph type="title"/>
          </p:nvPr>
        </p:nvSpPr>
        <p:spPr>
          <a:xfrm>
            <a:off x="472381"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1"/>
          <p:cNvSpPr txBox="1"/>
          <p:nvPr>
            <p:ph idx="1" type="body"/>
          </p:nvPr>
        </p:nvSpPr>
        <p:spPr>
          <a:xfrm>
            <a:off x="472381" y="2428347"/>
            <a:ext cx="2901255" cy="1190095"/>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8" name="Google Shape;48;p11"/>
          <p:cNvSpPr txBox="1"/>
          <p:nvPr>
            <p:ph idx="2" type="body"/>
          </p:nvPr>
        </p:nvSpPr>
        <p:spPr>
          <a:xfrm>
            <a:off x="472381" y="3618442"/>
            <a:ext cx="2901255" cy="532218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 name="Google Shape;49;p11"/>
          <p:cNvSpPr txBox="1"/>
          <p:nvPr>
            <p:ph idx="3" type="body"/>
          </p:nvPr>
        </p:nvSpPr>
        <p:spPr>
          <a:xfrm>
            <a:off x="3471863" y="2428347"/>
            <a:ext cx="2915543" cy="1190095"/>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50" name="Google Shape;50;p11"/>
          <p:cNvSpPr txBox="1"/>
          <p:nvPr>
            <p:ph idx="4" type="body"/>
          </p:nvPr>
        </p:nvSpPr>
        <p:spPr>
          <a:xfrm>
            <a:off x="3471863" y="3618442"/>
            <a:ext cx="2915543" cy="532218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1" name="Google Shape;51;p11"/>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1"/>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1"/>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2"/>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2"/>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2"/>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3"/>
          <p:cNvSpPr txBox="1"/>
          <p:nvPr>
            <p:ph type="title"/>
          </p:nvPr>
        </p:nvSpPr>
        <p:spPr>
          <a:xfrm>
            <a:off x="472381" y="660400"/>
            <a:ext cx="2211884" cy="23114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3"/>
          <p:cNvSpPr txBox="1"/>
          <p:nvPr>
            <p:ph idx="1" type="body"/>
          </p:nvPr>
        </p:nvSpPr>
        <p:spPr>
          <a:xfrm>
            <a:off x="2915543" y="1426283"/>
            <a:ext cx="3471863" cy="7039681"/>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61" name="Google Shape;61;p13"/>
          <p:cNvSpPr txBox="1"/>
          <p:nvPr>
            <p:ph idx="2" type="body"/>
          </p:nvPr>
        </p:nvSpPr>
        <p:spPr>
          <a:xfrm>
            <a:off x="472381" y="2971800"/>
            <a:ext cx="2211884" cy="550562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2" name="Google Shape;62;p13"/>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3"/>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3"/>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4"/>
          <p:cNvSpPr txBox="1"/>
          <p:nvPr>
            <p:ph type="title"/>
          </p:nvPr>
        </p:nvSpPr>
        <p:spPr>
          <a:xfrm>
            <a:off x="472381" y="660400"/>
            <a:ext cx="2211884" cy="23114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4"/>
          <p:cNvSpPr/>
          <p:nvPr>
            <p:ph idx="2" type="pic"/>
          </p:nvPr>
        </p:nvSpPr>
        <p:spPr>
          <a:xfrm>
            <a:off x="2915543" y="1426283"/>
            <a:ext cx="3471863" cy="7039681"/>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75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68" name="Google Shape;68;p14"/>
          <p:cNvSpPr txBox="1"/>
          <p:nvPr>
            <p:ph idx="1" type="body"/>
          </p:nvPr>
        </p:nvSpPr>
        <p:spPr>
          <a:xfrm>
            <a:off x="472381" y="2971800"/>
            <a:ext cx="2211884" cy="550562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9" name="Google Shape;69;p14"/>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4"/>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4"/>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5"/>
          <p:cNvSpPr txBox="1"/>
          <p:nvPr>
            <p:ph idx="1" type="body"/>
          </p:nvPr>
        </p:nvSpPr>
        <p:spPr>
          <a:xfrm>
            <a:off x="471488" y="2637014"/>
            <a:ext cx="5915025" cy="6285266"/>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2" name="Google Shape;12;p5"/>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5"/>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5"/>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title"/>
          </p:nvPr>
        </p:nvSpPr>
        <p:spPr>
          <a:xfrm>
            <a:off x="0" y="196162"/>
            <a:ext cx="3931149" cy="1665485"/>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90000"/>
              </a:lnSpc>
              <a:spcBef>
                <a:spcPts val="0"/>
              </a:spcBef>
              <a:spcAft>
                <a:spcPts val="0"/>
              </a:spcAft>
              <a:buClr>
                <a:srgbClr val="2E75B5"/>
              </a:buClr>
              <a:buSzPct val="100000"/>
              <a:buFont typeface="Century Gothic"/>
              <a:buNone/>
            </a:pPr>
            <a:r>
              <a:rPr b="1" lang="en-GB" sz="4320">
                <a:solidFill>
                  <a:srgbClr val="2E75B5"/>
                </a:solidFill>
                <a:latin typeface="Century Gothic"/>
                <a:ea typeface="Century Gothic"/>
                <a:cs typeface="Century Gothic"/>
                <a:sym typeface="Century Gothic"/>
              </a:rPr>
              <a:t>Year 4</a:t>
            </a:r>
            <a:br>
              <a:rPr b="1" lang="en-GB" sz="4320">
                <a:solidFill>
                  <a:srgbClr val="2E75B5"/>
                </a:solidFill>
                <a:latin typeface="Century Gothic"/>
                <a:ea typeface="Century Gothic"/>
                <a:cs typeface="Century Gothic"/>
                <a:sym typeface="Century Gothic"/>
              </a:rPr>
            </a:br>
            <a:r>
              <a:rPr b="1" lang="en-GB" sz="4320">
                <a:solidFill>
                  <a:srgbClr val="2E75B5"/>
                </a:solidFill>
                <a:latin typeface="Century Gothic"/>
                <a:ea typeface="Century Gothic"/>
                <a:cs typeface="Century Gothic"/>
                <a:sym typeface="Century Gothic"/>
              </a:rPr>
              <a:t>Summer 1</a:t>
            </a:r>
            <a:br>
              <a:rPr b="1" lang="en-GB" sz="4320">
                <a:solidFill>
                  <a:srgbClr val="2E75B5"/>
                </a:solidFill>
                <a:latin typeface="Century Gothic"/>
                <a:ea typeface="Century Gothic"/>
                <a:cs typeface="Century Gothic"/>
                <a:sym typeface="Century Gothic"/>
              </a:rPr>
            </a:br>
            <a:r>
              <a:rPr b="1" lang="en-GB" sz="4320">
                <a:solidFill>
                  <a:srgbClr val="2E75B5"/>
                </a:solidFill>
                <a:latin typeface="Century Gothic"/>
                <a:ea typeface="Century Gothic"/>
                <a:cs typeface="Century Gothic"/>
                <a:sym typeface="Century Gothic"/>
              </a:rPr>
              <a:t> In the </a:t>
            </a:r>
            <a:r>
              <a:rPr b="1" lang="en-GB" sz="4320">
                <a:solidFill>
                  <a:srgbClr val="2E75B5"/>
                </a:solidFill>
                <a:latin typeface="Century Gothic"/>
                <a:ea typeface="Century Gothic"/>
                <a:cs typeface="Century Gothic"/>
                <a:sym typeface="Century Gothic"/>
              </a:rPr>
              <a:t>Colosseum</a:t>
            </a:r>
            <a:br>
              <a:rPr lang="en-GB" sz="4320">
                <a:latin typeface="Century Gothic"/>
                <a:ea typeface="Century Gothic"/>
                <a:cs typeface="Century Gothic"/>
                <a:sym typeface="Century Gothic"/>
              </a:rPr>
            </a:br>
            <a:br>
              <a:rPr lang="en-GB" sz="4320">
                <a:latin typeface="Century Gothic"/>
                <a:ea typeface="Century Gothic"/>
                <a:cs typeface="Century Gothic"/>
                <a:sym typeface="Century Gothic"/>
              </a:rPr>
            </a:br>
            <a:br>
              <a:rPr lang="en-GB" sz="4320">
                <a:latin typeface="Century Gothic"/>
                <a:ea typeface="Century Gothic"/>
                <a:cs typeface="Century Gothic"/>
                <a:sym typeface="Century Gothic"/>
              </a:rPr>
            </a:br>
            <a:br>
              <a:rPr lang="en-GB" sz="4320">
                <a:latin typeface="Century Gothic"/>
                <a:ea typeface="Century Gothic"/>
                <a:cs typeface="Century Gothic"/>
                <a:sym typeface="Century Gothic"/>
              </a:rPr>
            </a:br>
            <a:br>
              <a:rPr lang="en-GB" sz="4320">
                <a:latin typeface="Century Gothic"/>
                <a:ea typeface="Century Gothic"/>
                <a:cs typeface="Century Gothic"/>
                <a:sym typeface="Century Gothic"/>
              </a:rPr>
            </a:br>
            <a:br>
              <a:rPr lang="en-GB" sz="4320">
                <a:latin typeface="Century Gothic"/>
                <a:ea typeface="Century Gothic"/>
                <a:cs typeface="Century Gothic"/>
                <a:sym typeface="Century Gothic"/>
              </a:rPr>
            </a:br>
            <a:br>
              <a:rPr lang="en-GB" sz="4320">
                <a:latin typeface="Century Gothic"/>
                <a:ea typeface="Century Gothic"/>
                <a:cs typeface="Century Gothic"/>
                <a:sym typeface="Century Gothic"/>
              </a:rPr>
            </a:br>
            <a:br>
              <a:rPr lang="en-GB" sz="4320">
                <a:latin typeface="Century Gothic"/>
                <a:ea typeface="Century Gothic"/>
                <a:cs typeface="Century Gothic"/>
                <a:sym typeface="Century Gothic"/>
              </a:rPr>
            </a:br>
            <a:br>
              <a:rPr lang="en-GB" sz="4320">
                <a:latin typeface="Century Gothic"/>
                <a:ea typeface="Century Gothic"/>
                <a:cs typeface="Century Gothic"/>
                <a:sym typeface="Century Gothic"/>
              </a:rPr>
            </a:br>
            <a:r>
              <a:rPr lang="en-GB" sz="4320">
                <a:latin typeface="Century Gothic"/>
                <a:ea typeface="Century Gothic"/>
                <a:cs typeface="Century Gothic"/>
                <a:sym typeface="Century Gothic"/>
              </a:rPr>
              <a:t>Curriculum Driver: </a:t>
            </a:r>
            <a:br>
              <a:rPr lang="en-GB" sz="4320">
                <a:latin typeface="Century Gothic"/>
                <a:ea typeface="Century Gothic"/>
                <a:cs typeface="Century Gothic"/>
                <a:sym typeface="Century Gothic"/>
              </a:rPr>
            </a:br>
            <a:r>
              <a:rPr lang="en-GB" sz="4320">
                <a:latin typeface="Century Gothic"/>
                <a:ea typeface="Century Gothic"/>
                <a:cs typeface="Century Gothic"/>
                <a:sym typeface="Century Gothic"/>
              </a:rPr>
              <a:t>History</a:t>
            </a:r>
            <a:endParaRPr/>
          </a:p>
        </p:txBody>
      </p:sp>
      <p:sp>
        <p:nvSpPr>
          <p:cNvPr descr="Image result for tutankhamun" id="89" name="Google Shape;89;p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0" name="Google Shape;90;p1"/>
          <p:cNvSpPr txBox="1"/>
          <p:nvPr>
            <p:ph idx="11" type="ftr"/>
          </p:nvPr>
        </p:nvSpPr>
        <p:spPr>
          <a:xfrm>
            <a:off x="1831180" y="9143297"/>
            <a:ext cx="3195638" cy="52740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GB" sz="1800">
                <a:solidFill>
                  <a:srgbClr val="2E75B5"/>
                </a:solidFill>
                <a:latin typeface="Century Gothic"/>
                <a:ea typeface="Century Gothic"/>
                <a:cs typeface="Century Gothic"/>
                <a:sym typeface="Century Gothic"/>
              </a:rPr>
              <a:t>Create  Explore  Discover</a:t>
            </a:r>
            <a:endParaRPr/>
          </a:p>
        </p:txBody>
      </p:sp>
      <p:pic>
        <p:nvPicPr>
          <p:cNvPr id="91" name="Google Shape;91;p1"/>
          <p:cNvPicPr preferRelativeResize="0"/>
          <p:nvPr/>
        </p:nvPicPr>
        <p:blipFill rotWithShape="1">
          <a:blip r:embed="rId3">
            <a:alphaModFix/>
          </a:blip>
          <a:srcRect b="0" l="0" r="0" t="0"/>
          <a:stretch/>
        </p:blipFill>
        <p:spPr>
          <a:xfrm>
            <a:off x="4153805" y="235300"/>
            <a:ext cx="2374448" cy="2460272"/>
          </a:xfrm>
          <a:prstGeom prst="rect">
            <a:avLst/>
          </a:prstGeom>
          <a:noFill/>
          <a:ln>
            <a:noFill/>
          </a:ln>
        </p:spPr>
      </p:pic>
      <p:pic>
        <p:nvPicPr>
          <p:cNvPr id="92" name="Google Shape;92;p1"/>
          <p:cNvPicPr preferRelativeResize="0"/>
          <p:nvPr/>
        </p:nvPicPr>
        <p:blipFill rotWithShape="1">
          <a:blip r:embed="rId4">
            <a:alphaModFix/>
          </a:blip>
          <a:srcRect b="0" l="0" r="0" t="0"/>
          <a:stretch/>
        </p:blipFill>
        <p:spPr>
          <a:xfrm>
            <a:off x="461025" y="2944451"/>
            <a:ext cx="5935949" cy="37928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
          <p:cNvSpPr txBox="1"/>
          <p:nvPr>
            <p:ph type="title"/>
          </p:nvPr>
        </p:nvSpPr>
        <p:spPr>
          <a:xfrm>
            <a:off x="471486" y="881472"/>
            <a:ext cx="5915025" cy="741480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2E75B5"/>
              </a:buClr>
              <a:buSzPts val="1800"/>
              <a:buFont typeface="Century Gothic"/>
              <a:buNone/>
            </a:pPr>
            <a:r>
              <a:rPr b="1" lang="en-GB" sz="1800">
                <a:solidFill>
                  <a:srgbClr val="2E75B5"/>
                </a:solidFill>
                <a:latin typeface="Century Gothic"/>
                <a:ea typeface="Century Gothic"/>
                <a:cs typeface="Century Gothic"/>
                <a:sym typeface="Century Gothic"/>
              </a:rPr>
              <a:t>Year 4</a:t>
            </a:r>
            <a:br>
              <a:rPr b="1" lang="en-GB" sz="1800">
                <a:solidFill>
                  <a:srgbClr val="2E75B5"/>
                </a:solidFill>
                <a:latin typeface="Century Gothic"/>
                <a:ea typeface="Century Gothic"/>
                <a:cs typeface="Century Gothic"/>
                <a:sym typeface="Century Gothic"/>
              </a:rPr>
            </a:br>
            <a:r>
              <a:rPr b="1" lang="en-GB" sz="1800">
                <a:solidFill>
                  <a:srgbClr val="2E75B5"/>
                </a:solidFill>
                <a:latin typeface="Century Gothic"/>
                <a:ea typeface="Century Gothic"/>
                <a:cs typeface="Century Gothic"/>
                <a:sym typeface="Century Gothic"/>
              </a:rPr>
              <a:t>Spring 2- In the </a:t>
            </a:r>
            <a:r>
              <a:rPr b="1" lang="en-GB" sz="1800">
                <a:solidFill>
                  <a:srgbClr val="2E75B5"/>
                </a:solidFill>
                <a:latin typeface="Century Gothic"/>
                <a:ea typeface="Century Gothic"/>
                <a:cs typeface="Century Gothic"/>
                <a:sym typeface="Century Gothic"/>
              </a:rPr>
              <a:t>Colosseum</a:t>
            </a:r>
            <a:br>
              <a:rPr b="1" lang="en-GB" sz="1800">
                <a:solidFill>
                  <a:srgbClr val="2E75B5"/>
                </a:solidFill>
                <a:latin typeface="Century Gothic"/>
                <a:ea typeface="Century Gothic"/>
                <a:cs typeface="Century Gothic"/>
                <a:sym typeface="Century Gothic"/>
              </a:rPr>
            </a:br>
            <a:br>
              <a:rPr b="1" lang="en-GB" sz="1800">
                <a:solidFill>
                  <a:srgbClr val="2E75B5"/>
                </a:solidFill>
                <a:latin typeface="Century Gothic"/>
                <a:ea typeface="Century Gothic"/>
                <a:cs typeface="Century Gothic"/>
                <a:sym typeface="Century Gothic"/>
              </a:rPr>
            </a:br>
            <a:r>
              <a:rPr b="1" lang="en-GB" sz="1260">
                <a:latin typeface="Century Gothic"/>
                <a:ea typeface="Century Gothic"/>
                <a:cs typeface="Century Gothic"/>
                <a:sym typeface="Century Gothic"/>
              </a:rPr>
              <a:t>Key Curriculum Driver: </a:t>
            </a:r>
            <a:r>
              <a:rPr lang="en-GB" sz="1260">
                <a:latin typeface="Century Gothic"/>
                <a:ea typeface="Century Gothic"/>
                <a:cs typeface="Century Gothic"/>
                <a:sym typeface="Century Gothic"/>
              </a:rPr>
              <a:t>History</a:t>
            </a:r>
            <a:br>
              <a:rPr b="1" lang="en-GB" sz="1260">
                <a:latin typeface="Century Gothic"/>
                <a:ea typeface="Century Gothic"/>
                <a:cs typeface="Century Gothic"/>
                <a:sym typeface="Century Gothic"/>
              </a:rPr>
            </a:br>
            <a:br>
              <a:rPr b="1" lang="en-GB" sz="1260">
                <a:latin typeface="Century Gothic"/>
                <a:ea typeface="Century Gothic"/>
                <a:cs typeface="Century Gothic"/>
                <a:sym typeface="Century Gothic"/>
              </a:rPr>
            </a:br>
            <a:r>
              <a:rPr b="1" lang="en-GB" sz="1260">
                <a:latin typeface="Century Gothic"/>
                <a:ea typeface="Century Gothic"/>
                <a:cs typeface="Century Gothic"/>
                <a:sym typeface="Century Gothic"/>
              </a:rPr>
              <a:t>Other Curriculum Areas: </a:t>
            </a:r>
            <a:br>
              <a:rPr b="1" lang="en-GB" sz="1260">
                <a:latin typeface="Century Gothic"/>
                <a:ea typeface="Century Gothic"/>
                <a:cs typeface="Century Gothic"/>
                <a:sym typeface="Century Gothic"/>
              </a:rPr>
            </a:br>
            <a:br>
              <a:rPr b="1" lang="en-GB" sz="1260">
                <a:latin typeface="Century Gothic"/>
                <a:ea typeface="Century Gothic"/>
                <a:cs typeface="Century Gothic"/>
                <a:sym typeface="Century Gothic"/>
              </a:rPr>
            </a:br>
            <a:r>
              <a:rPr b="1" lang="en-GB" sz="1260">
                <a:latin typeface="Century Gothic"/>
                <a:ea typeface="Century Gothic"/>
                <a:cs typeface="Century Gothic"/>
                <a:sym typeface="Century Gothic"/>
              </a:rPr>
              <a:t>Rationale: </a:t>
            </a:r>
            <a:r>
              <a:rPr lang="en-GB" sz="1260">
                <a:latin typeface="Century Gothic"/>
                <a:ea typeface="Century Gothic"/>
                <a:cs typeface="Century Gothic"/>
                <a:sym typeface="Century Gothic"/>
              </a:rPr>
              <a:t>The ‘In Rome’ topic will allow children to have the opportunity to explore the history of Rome, the chronology in relation to other periods of time and to build an overview of the world around them.</a:t>
            </a:r>
            <a:br>
              <a:rPr b="1" lang="en-GB" sz="1170">
                <a:latin typeface="Century Gothic"/>
                <a:ea typeface="Century Gothic"/>
                <a:cs typeface="Century Gothic"/>
                <a:sym typeface="Century Gothic"/>
              </a:rPr>
            </a:br>
            <a:br>
              <a:rPr b="1" lang="en-GB" sz="1260">
                <a:latin typeface="Century Gothic"/>
                <a:ea typeface="Century Gothic"/>
                <a:cs typeface="Century Gothic"/>
                <a:sym typeface="Century Gothic"/>
              </a:rPr>
            </a:br>
            <a:r>
              <a:rPr b="1" lang="en-GB" sz="1260">
                <a:latin typeface="Century Gothic"/>
                <a:ea typeface="Century Gothic"/>
                <a:cs typeface="Century Gothic"/>
                <a:sym typeface="Century Gothic"/>
              </a:rPr>
              <a:t>By the end of this topic, most children will have: </a:t>
            </a:r>
            <a:br>
              <a:rPr b="1" lang="en-GB" sz="1260">
                <a:latin typeface="Century Gothic"/>
                <a:ea typeface="Century Gothic"/>
                <a:cs typeface="Century Gothic"/>
                <a:sym typeface="Century Gothic"/>
              </a:rPr>
            </a:br>
            <a:r>
              <a:rPr lang="en-GB" sz="2970"/>
              <a:t> </a:t>
            </a:r>
            <a:r>
              <a:rPr lang="en-GB" sz="1170">
                <a:latin typeface="Century Gothic"/>
                <a:ea typeface="Century Gothic"/>
                <a:cs typeface="Century Gothic"/>
                <a:sym typeface="Century Gothic"/>
              </a:rPr>
              <a:t>The ability to think independently and raise questions about working historically and the knowledge and skills that it brings. </a:t>
            </a:r>
            <a:br>
              <a:rPr lang="en-GB" sz="1170">
                <a:latin typeface="Century Gothic"/>
                <a:ea typeface="Century Gothic"/>
                <a:cs typeface="Century Gothic"/>
                <a:sym typeface="Century Gothic"/>
              </a:rPr>
            </a:br>
            <a:br>
              <a:rPr lang="en-GB" sz="1170">
                <a:latin typeface="Century Gothic"/>
                <a:ea typeface="Century Gothic"/>
                <a:cs typeface="Century Gothic"/>
                <a:sym typeface="Century Gothic"/>
              </a:rPr>
            </a:br>
            <a:r>
              <a:rPr lang="en-GB" sz="1170">
                <a:latin typeface="Century Gothic"/>
                <a:ea typeface="Century Gothic"/>
                <a:cs typeface="Century Gothic"/>
                <a:sym typeface="Century Gothic"/>
              </a:rPr>
              <a:t>• High levels of originality, imagination or innovation in the application of skills.</a:t>
            </a:r>
            <a:br>
              <a:rPr lang="en-GB" sz="1170">
                <a:latin typeface="Century Gothic"/>
                <a:ea typeface="Century Gothic"/>
                <a:cs typeface="Century Gothic"/>
                <a:sym typeface="Century Gothic"/>
              </a:rPr>
            </a:br>
            <a:r>
              <a:rPr lang="en-GB" sz="1170">
                <a:latin typeface="Century Gothic"/>
                <a:ea typeface="Century Gothic"/>
                <a:cs typeface="Century Gothic"/>
                <a:sym typeface="Century Gothic"/>
              </a:rPr>
              <a:t>• The ability to undertake practical work in a variety of contexts, including fieldwork.</a:t>
            </a:r>
            <a:br>
              <a:rPr lang="en-GB" sz="1170">
                <a:latin typeface="Century Gothic"/>
                <a:ea typeface="Century Gothic"/>
                <a:cs typeface="Century Gothic"/>
                <a:sym typeface="Century Gothic"/>
              </a:rPr>
            </a:br>
            <a:r>
              <a:rPr lang="en-GB" sz="1170">
                <a:latin typeface="Century Gothic"/>
                <a:ea typeface="Century Gothic"/>
                <a:cs typeface="Century Gothic"/>
                <a:sym typeface="Century Gothic"/>
              </a:rPr>
              <a:t>• A passion for History and its application in past, present and future </a:t>
            </a:r>
            <a:r>
              <a:rPr lang="en-GB" sz="1150">
                <a:latin typeface="Century Gothic"/>
                <a:ea typeface="Century Gothic"/>
                <a:cs typeface="Century Gothic"/>
                <a:sym typeface="Century Gothic"/>
              </a:rPr>
              <a:t>technologies.</a:t>
            </a:r>
            <a:endParaRPr sz="1150">
              <a:latin typeface="Century Gothic"/>
              <a:ea typeface="Century Gothic"/>
              <a:cs typeface="Century Gothic"/>
              <a:sym typeface="Century Gothic"/>
            </a:endParaRPr>
          </a:p>
          <a:p>
            <a:pPr indent="0" lvl="0" marL="0" rtl="0" algn="l">
              <a:lnSpc>
                <a:spcPct val="90000"/>
              </a:lnSpc>
              <a:spcBef>
                <a:spcPts val="0"/>
              </a:spcBef>
              <a:spcAft>
                <a:spcPts val="0"/>
              </a:spcAft>
              <a:buClr>
                <a:srgbClr val="2E75B5"/>
              </a:buClr>
              <a:buSzPts val="1800"/>
              <a:buFont typeface="Century Gothic"/>
              <a:buNone/>
            </a:pPr>
            <a:r>
              <a:rPr lang="en-GB" sz="1170">
                <a:latin typeface="Century Gothic"/>
                <a:ea typeface="Century Gothic"/>
                <a:cs typeface="Century Gothic"/>
                <a:sym typeface="Century Gothic"/>
              </a:rPr>
              <a:t>• T</a:t>
            </a:r>
            <a:r>
              <a:rPr lang="en-GB" sz="1150">
                <a:highlight>
                  <a:srgbClr val="FFFFFF"/>
                </a:highlight>
                <a:latin typeface="Century Gothic"/>
                <a:ea typeface="Century Gothic"/>
                <a:cs typeface="Century Gothic"/>
                <a:sym typeface="Century Gothic"/>
              </a:rPr>
              <a:t>he ability to think critically about history and communicate ideas very confidently in styles appropriate to a range of audiences.</a:t>
            </a:r>
            <a:endParaRPr sz="1150">
              <a:highlight>
                <a:srgbClr val="FFFFFF"/>
              </a:highlight>
              <a:latin typeface="Century Gothic"/>
              <a:ea typeface="Century Gothic"/>
              <a:cs typeface="Century Gothic"/>
              <a:sym typeface="Century Gothic"/>
            </a:endParaRPr>
          </a:p>
          <a:p>
            <a:pPr indent="0" lvl="0" marL="0" rtl="0" algn="l">
              <a:lnSpc>
                <a:spcPct val="90000"/>
              </a:lnSpc>
              <a:spcBef>
                <a:spcPts val="0"/>
              </a:spcBef>
              <a:spcAft>
                <a:spcPts val="0"/>
              </a:spcAft>
              <a:buClr>
                <a:srgbClr val="2E75B5"/>
              </a:buClr>
              <a:buSzPts val="1800"/>
              <a:buFont typeface="Century Gothic"/>
              <a:buNone/>
            </a:pPr>
            <a:r>
              <a:rPr lang="en-GB" sz="1170">
                <a:latin typeface="Century Gothic"/>
                <a:ea typeface="Century Gothic"/>
                <a:cs typeface="Century Gothic"/>
                <a:sym typeface="Century Gothic"/>
              </a:rPr>
              <a:t>• </a:t>
            </a:r>
            <a:r>
              <a:rPr lang="en-GB" sz="1150">
                <a:latin typeface="Century Gothic"/>
                <a:ea typeface="Century Gothic"/>
                <a:cs typeface="Century Gothic"/>
                <a:sym typeface="Century Gothic"/>
              </a:rPr>
              <a:t>The ability to think, reflect, debate, discuss and evaluate the past, formulating and refining questions and lines of enquiry. </a:t>
            </a:r>
            <a:br>
              <a:rPr lang="en-GB" sz="1150"/>
            </a:br>
            <a:br>
              <a:rPr b="1" lang="en-GB" sz="1260">
                <a:latin typeface="Century Gothic"/>
                <a:ea typeface="Century Gothic"/>
                <a:cs typeface="Century Gothic"/>
                <a:sym typeface="Century Gothic"/>
              </a:rPr>
            </a:br>
            <a:r>
              <a:rPr b="1" lang="en-GB" sz="1260">
                <a:latin typeface="Century Gothic"/>
                <a:ea typeface="Century Gothic"/>
                <a:cs typeface="Century Gothic"/>
                <a:sym typeface="Century Gothic"/>
              </a:rPr>
              <a:t>Children’s knowledge will be shown by:</a:t>
            </a:r>
            <a:br>
              <a:rPr b="1" lang="en-GB" sz="1260">
                <a:latin typeface="Century Gothic"/>
                <a:ea typeface="Century Gothic"/>
                <a:cs typeface="Century Gothic"/>
                <a:sym typeface="Century Gothic"/>
              </a:rPr>
            </a:br>
            <a:br>
              <a:rPr lang="en-GB" sz="1260">
                <a:latin typeface="Century Gothic"/>
                <a:ea typeface="Century Gothic"/>
                <a:cs typeface="Century Gothic"/>
                <a:sym typeface="Century Gothic"/>
              </a:rPr>
            </a:br>
            <a:br>
              <a:rPr lang="en-GB" sz="1260">
                <a:latin typeface="Century Gothic"/>
                <a:ea typeface="Century Gothic"/>
                <a:cs typeface="Century Gothic"/>
                <a:sym typeface="Century Gothic"/>
              </a:rPr>
            </a:br>
            <a:r>
              <a:rPr b="1" lang="en-GB" sz="1260">
                <a:latin typeface="Century Gothic"/>
                <a:ea typeface="Century Gothic"/>
                <a:cs typeface="Century Gothic"/>
                <a:sym typeface="Century Gothic"/>
              </a:rPr>
              <a:t>Extended Writing:</a:t>
            </a:r>
            <a:br>
              <a:rPr b="1" lang="en-GB" sz="1260">
                <a:latin typeface="Century Gothic"/>
                <a:ea typeface="Century Gothic"/>
                <a:cs typeface="Century Gothic"/>
                <a:sym typeface="Century Gothic"/>
              </a:rPr>
            </a:br>
            <a:r>
              <a:rPr lang="en-GB" sz="1260">
                <a:latin typeface="Century Gothic"/>
                <a:ea typeface="Century Gothic"/>
                <a:cs typeface="Century Gothic"/>
                <a:sym typeface="Century Gothic"/>
              </a:rPr>
              <a:t>Writing a job application to become a legionnaire.</a:t>
            </a:r>
            <a:endParaRPr sz="1260">
              <a:latin typeface="Century Gothic"/>
              <a:ea typeface="Century Gothic"/>
              <a:cs typeface="Century Gothic"/>
              <a:sym typeface="Century Gothic"/>
            </a:endParaRPr>
          </a:p>
          <a:p>
            <a:pPr indent="0" lvl="0" marL="0" rtl="0" algn="l">
              <a:lnSpc>
                <a:spcPct val="90000"/>
              </a:lnSpc>
              <a:spcBef>
                <a:spcPts val="0"/>
              </a:spcBef>
              <a:spcAft>
                <a:spcPts val="0"/>
              </a:spcAft>
              <a:buClr>
                <a:srgbClr val="2E75B5"/>
              </a:buClr>
              <a:buSzPts val="1800"/>
              <a:buFont typeface="Century Gothic"/>
              <a:buNone/>
            </a:pPr>
            <a:r>
              <a:rPr lang="en-GB" sz="1260">
                <a:latin typeface="Century Gothic"/>
                <a:ea typeface="Century Gothic"/>
                <a:cs typeface="Century Gothic"/>
                <a:sym typeface="Century Gothic"/>
              </a:rPr>
              <a:t>Writing a diary entry from the point of view of a Roman child.</a:t>
            </a:r>
            <a:endParaRPr sz="1260">
              <a:latin typeface="Century Gothic"/>
              <a:ea typeface="Century Gothic"/>
              <a:cs typeface="Century Gothic"/>
              <a:sym typeface="Century Gothic"/>
            </a:endParaRPr>
          </a:p>
          <a:p>
            <a:pPr indent="0" lvl="0" marL="0" rtl="0" algn="l">
              <a:lnSpc>
                <a:spcPct val="90000"/>
              </a:lnSpc>
              <a:spcBef>
                <a:spcPts val="0"/>
              </a:spcBef>
              <a:spcAft>
                <a:spcPts val="0"/>
              </a:spcAft>
              <a:buClr>
                <a:srgbClr val="2E75B5"/>
              </a:buClr>
              <a:buSzPts val="1800"/>
              <a:buFont typeface="Century Gothic"/>
              <a:buNone/>
            </a:pPr>
            <a:r>
              <a:rPr lang="en-GB" sz="1260">
                <a:latin typeface="Century Gothic"/>
                <a:ea typeface="Century Gothic"/>
                <a:cs typeface="Century Gothic"/>
                <a:sym typeface="Century Gothic"/>
              </a:rPr>
              <a:t>Writing as an estate agent to persuade people to buy a Roman house.</a:t>
            </a:r>
            <a:endParaRPr sz="1260">
              <a:latin typeface="Century Gothic"/>
              <a:ea typeface="Century Gothic"/>
              <a:cs typeface="Century Gothic"/>
              <a:sym typeface="Century Gothic"/>
            </a:endParaRPr>
          </a:p>
          <a:p>
            <a:pPr indent="0" lvl="0" marL="0" rtl="0" algn="l">
              <a:lnSpc>
                <a:spcPct val="90000"/>
              </a:lnSpc>
              <a:spcBef>
                <a:spcPts val="0"/>
              </a:spcBef>
              <a:spcAft>
                <a:spcPts val="0"/>
              </a:spcAft>
              <a:buClr>
                <a:srgbClr val="2E75B5"/>
              </a:buClr>
              <a:buSzPts val="1800"/>
              <a:buFont typeface="Century Gothic"/>
              <a:buNone/>
            </a:pPr>
            <a:r>
              <a:t/>
            </a:r>
            <a:endParaRPr sz="1260">
              <a:latin typeface="Century Gothic"/>
              <a:ea typeface="Century Gothic"/>
              <a:cs typeface="Century Gothic"/>
              <a:sym typeface="Century Gothic"/>
            </a:endParaRPr>
          </a:p>
          <a:p>
            <a:pPr indent="0" lvl="0" marL="0" rtl="0" algn="l">
              <a:lnSpc>
                <a:spcPct val="90000"/>
              </a:lnSpc>
              <a:spcBef>
                <a:spcPts val="0"/>
              </a:spcBef>
              <a:spcAft>
                <a:spcPts val="0"/>
              </a:spcAft>
              <a:buClr>
                <a:srgbClr val="2E75B5"/>
              </a:buClr>
              <a:buSzPts val="1800"/>
              <a:buFont typeface="Century Gothic"/>
              <a:buNone/>
            </a:pPr>
            <a:r>
              <a:rPr lang="en-GB" sz="1260">
                <a:latin typeface="Century Gothic"/>
                <a:ea typeface="Century Gothic"/>
                <a:cs typeface="Century Gothic"/>
                <a:sym typeface="Century Gothic"/>
              </a:rPr>
              <a:t> </a:t>
            </a:r>
            <a:br>
              <a:rPr lang="en-GB" sz="1260">
                <a:latin typeface="Century Gothic"/>
                <a:ea typeface="Century Gothic"/>
                <a:cs typeface="Century Gothic"/>
                <a:sym typeface="Century Gothic"/>
              </a:rPr>
            </a:br>
            <a:br>
              <a:rPr lang="en-GB" sz="1260">
                <a:latin typeface="Century Gothic"/>
                <a:ea typeface="Century Gothic"/>
                <a:cs typeface="Century Gothic"/>
                <a:sym typeface="Century Gothic"/>
              </a:rPr>
            </a:br>
            <a:r>
              <a:rPr b="1" lang="en-GB" sz="1260">
                <a:latin typeface="Century Gothic"/>
                <a:ea typeface="Century Gothic"/>
                <a:cs typeface="Century Gothic"/>
                <a:sym typeface="Century Gothic"/>
              </a:rPr>
              <a:t>Purposeful Outcome – </a:t>
            </a:r>
            <a:r>
              <a:rPr lang="en-GB" sz="1260">
                <a:latin typeface="Century Gothic"/>
                <a:ea typeface="Century Gothic"/>
                <a:cs typeface="Century Gothic"/>
                <a:sym typeface="Century Gothic"/>
              </a:rPr>
              <a:t>Children to create a leaflet about the life of a Roman.</a:t>
            </a:r>
            <a:br>
              <a:rPr lang="en-GB" sz="1260"/>
            </a:br>
            <a:br>
              <a:rPr b="1" lang="en-GB" sz="1260">
                <a:latin typeface="Century Gothic"/>
                <a:ea typeface="Century Gothic"/>
                <a:cs typeface="Century Gothic"/>
                <a:sym typeface="Century Gothic"/>
              </a:rPr>
            </a:br>
            <a:endParaRPr b="1" sz="1260">
              <a:latin typeface="Century Gothic"/>
              <a:ea typeface="Century Gothic"/>
              <a:cs typeface="Century Gothic"/>
              <a:sym typeface="Century Gothic"/>
            </a:endParaRPr>
          </a:p>
        </p:txBody>
      </p:sp>
      <p:sp>
        <p:nvSpPr>
          <p:cNvPr id="98" name="Google Shape;98;p2"/>
          <p:cNvSpPr txBox="1"/>
          <p:nvPr>
            <p:ph idx="11" type="ftr"/>
          </p:nvPr>
        </p:nvSpPr>
        <p:spPr>
          <a:xfrm>
            <a:off x="1831180" y="9143297"/>
            <a:ext cx="3195638" cy="52740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GB" sz="1800">
                <a:solidFill>
                  <a:srgbClr val="2E75B5"/>
                </a:solidFill>
                <a:latin typeface="Century Gothic"/>
                <a:ea typeface="Century Gothic"/>
                <a:cs typeface="Century Gothic"/>
                <a:sym typeface="Century Gothic"/>
              </a:rPr>
              <a:t>Create  Explore  Discover</a:t>
            </a:r>
            <a:endParaRPr/>
          </a:p>
        </p:txBody>
      </p:sp>
      <p:pic>
        <p:nvPicPr>
          <p:cNvPr id="99" name="Google Shape;99;p2"/>
          <p:cNvPicPr preferRelativeResize="0"/>
          <p:nvPr/>
        </p:nvPicPr>
        <p:blipFill rotWithShape="1">
          <a:blip r:embed="rId3">
            <a:alphaModFix/>
          </a:blip>
          <a:srcRect b="0" l="0" r="0" t="0"/>
          <a:stretch/>
        </p:blipFill>
        <p:spPr>
          <a:xfrm>
            <a:off x="5053011" y="806799"/>
            <a:ext cx="1333500" cy="888532"/>
          </a:xfrm>
          <a:prstGeom prst="rect">
            <a:avLst/>
          </a:prstGeom>
          <a:noFill/>
          <a:ln>
            <a:noFill/>
          </a:ln>
        </p:spPr>
      </p:pic>
      <p:pic>
        <p:nvPicPr>
          <p:cNvPr id="100" name="Google Shape;100;p2"/>
          <p:cNvPicPr preferRelativeResize="0"/>
          <p:nvPr/>
        </p:nvPicPr>
        <p:blipFill rotWithShape="1">
          <a:blip r:embed="rId4">
            <a:alphaModFix/>
          </a:blip>
          <a:srcRect b="0" l="0" r="0" t="0"/>
          <a:stretch/>
        </p:blipFill>
        <p:spPr>
          <a:xfrm>
            <a:off x="5026818" y="7764894"/>
            <a:ext cx="1281592" cy="132791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graphicFrame>
        <p:nvGraphicFramePr>
          <p:cNvPr id="105" name="Google Shape;105;p3"/>
          <p:cNvGraphicFramePr/>
          <p:nvPr/>
        </p:nvGraphicFramePr>
        <p:xfrm>
          <a:off x="635722" y="314730"/>
          <a:ext cx="3000000" cy="3000000"/>
        </p:xfrm>
        <a:graphic>
          <a:graphicData uri="http://schemas.openxmlformats.org/drawingml/2006/table">
            <a:tbl>
              <a:tblPr bandRow="1" firstRow="1">
                <a:noFill/>
                <a:tableStyleId>{64326A1B-7377-462F-92D1-2052110589F5}</a:tableStyleId>
              </a:tblPr>
              <a:tblGrid>
                <a:gridCol w="1502500"/>
                <a:gridCol w="4317725"/>
              </a:tblGrid>
              <a:tr h="361725">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latin typeface="Century Gothic"/>
                          <a:ea typeface="Century Gothic"/>
                          <a:cs typeface="Century Gothic"/>
                          <a:sym typeface="Century Gothic"/>
                        </a:rPr>
                        <a:t>Subject</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latin typeface="Century Gothic"/>
                          <a:ea typeface="Century Gothic"/>
                          <a:cs typeface="Century Gothic"/>
                          <a:sym typeface="Century Gothic"/>
                        </a:rPr>
                        <a:t>Milestone</a:t>
                      </a:r>
                      <a:endParaRPr sz="1400" u="none" cap="none" strike="noStrike"/>
                    </a:p>
                  </a:txBody>
                  <a:tcPr marT="45725" marB="45725" marR="91450" marL="91450"/>
                </a:tc>
              </a:tr>
              <a:tr h="5752600">
                <a:tc>
                  <a:txBody>
                    <a:bodyPr/>
                    <a:lstStyle/>
                    <a:p>
                      <a:pPr indent="0" lvl="0" marL="0" marR="0" rtl="0" algn="l">
                        <a:lnSpc>
                          <a:spcPct val="100000"/>
                        </a:lnSpc>
                        <a:spcBef>
                          <a:spcPts val="0"/>
                        </a:spcBef>
                        <a:spcAft>
                          <a:spcPts val="0"/>
                        </a:spcAft>
                        <a:buClr>
                          <a:srgbClr val="000000"/>
                        </a:buClr>
                        <a:buSzPts val="1350"/>
                        <a:buFont typeface="Arial"/>
                        <a:buNone/>
                      </a:pPr>
                      <a:r>
                        <a:rPr lang="en-GB" sz="1350" u="none" cap="none" strike="noStrike">
                          <a:latin typeface="Century Gothic"/>
                          <a:ea typeface="Century Gothic"/>
                          <a:cs typeface="Century Gothic"/>
                          <a:sym typeface="Century Gothic"/>
                        </a:rPr>
                        <a:t>History</a:t>
                      </a:r>
                      <a:endParaRPr sz="1400" u="none" cap="none" strike="noStrike"/>
                    </a:p>
                  </a:txBody>
                  <a:tcPr marT="45725" marB="45725" marR="91450" marL="91450"/>
                </a:tc>
                <a:tc>
                  <a:txBody>
                    <a:bodyPr/>
                    <a:lstStyle/>
                    <a:p>
                      <a:pPr indent="0" lvl="0" marL="0" marR="0" rtl="0" algn="l">
                        <a:lnSpc>
                          <a:spcPct val="115000"/>
                        </a:lnSpc>
                        <a:spcBef>
                          <a:spcPts val="0"/>
                        </a:spcBef>
                        <a:spcAft>
                          <a:spcPts val="0"/>
                        </a:spcAft>
                        <a:buClr>
                          <a:schemeClr val="dk1"/>
                        </a:buClr>
                        <a:buSzPts val="1100"/>
                        <a:buFont typeface="Arial"/>
                        <a:buNone/>
                      </a:pPr>
                      <a:r>
                        <a:rPr lang="en-GB" sz="1000" u="none" cap="none" strike="noStrike">
                          <a:solidFill>
                            <a:srgbClr val="222222"/>
                          </a:solidFill>
                          <a:latin typeface="Century Gothic"/>
                          <a:ea typeface="Century Gothic"/>
                          <a:cs typeface="Century Gothic"/>
                          <a:sym typeface="Century Gothic"/>
                        </a:rPr>
                        <a:t>• Use evidence to ask questions and find answers to questions about the past.</a:t>
                      </a:r>
                      <a:r>
                        <a:rPr lang="en-GB" sz="1000" u="none" cap="none" strike="noStrike">
                          <a:latin typeface="Century Gothic"/>
                          <a:ea typeface="Century Gothic"/>
                          <a:cs typeface="Century Gothic"/>
                          <a:sym typeface="Century Gothic"/>
                        </a:rPr>
                        <a:t> </a:t>
                      </a:r>
                      <a:endParaRPr sz="1000" u="none" cap="none" strike="noStrike">
                        <a:latin typeface="Century Gothic"/>
                        <a:ea typeface="Century Gothic"/>
                        <a:cs typeface="Century Gothic"/>
                        <a:sym typeface="Century Gothic"/>
                      </a:endParaRPr>
                    </a:p>
                    <a:p>
                      <a:pPr indent="0" lvl="0" marL="0" marR="0" rtl="0" algn="l">
                        <a:lnSpc>
                          <a:spcPct val="115000"/>
                        </a:lnSpc>
                        <a:spcBef>
                          <a:spcPts val="0"/>
                        </a:spcBef>
                        <a:spcAft>
                          <a:spcPts val="0"/>
                        </a:spcAft>
                        <a:buClr>
                          <a:schemeClr val="dk1"/>
                        </a:buClr>
                        <a:buSzPts val="1100"/>
                        <a:buFont typeface="Arial"/>
                        <a:buNone/>
                      </a:pPr>
                      <a:r>
                        <a:rPr lang="en-GB" sz="1000" u="none" cap="none" strike="noStrike">
                          <a:solidFill>
                            <a:srgbClr val="222222"/>
                          </a:solidFill>
                          <a:latin typeface="Century Gothic"/>
                          <a:ea typeface="Century Gothic"/>
                          <a:cs typeface="Century Gothic"/>
                          <a:sym typeface="Century Gothic"/>
                        </a:rPr>
                        <a:t>• Suggest suitable sources of evidence for historical enquiries.</a:t>
                      </a:r>
                      <a:r>
                        <a:rPr lang="en-GB" sz="1000" u="none" cap="none" strike="noStrike">
                          <a:latin typeface="Century Gothic"/>
                          <a:ea typeface="Century Gothic"/>
                          <a:cs typeface="Century Gothic"/>
                          <a:sym typeface="Century Gothic"/>
                        </a:rPr>
                        <a:t> </a:t>
                      </a:r>
                      <a:endParaRPr sz="1000" u="none" cap="none" strike="noStrike">
                        <a:latin typeface="Century Gothic"/>
                        <a:ea typeface="Century Gothic"/>
                        <a:cs typeface="Century Gothic"/>
                        <a:sym typeface="Century Gothic"/>
                      </a:endParaRPr>
                    </a:p>
                    <a:p>
                      <a:pPr indent="0" lvl="0" marL="0" marR="0" rtl="0" algn="l">
                        <a:lnSpc>
                          <a:spcPct val="115000"/>
                        </a:lnSpc>
                        <a:spcBef>
                          <a:spcPts val="0"/>
                        </a:spcBef>
                        <a:spcAft>
                          <a:spcPts val="0"/>
                        </a:spcAft>
                        <a:buClr>
                          <a:schemeClr val="dk1"/>
                        </a:buClr>
                        <a:buSzPts val="1100"/>
                        <a:buFont typeface="Arial"/>
                        <a:buNone/>
                      </a:pPr>
                      <a:r>
                        <a:rPr lang="en-GB" sz="1000" u="none" cap="none" strike="noStrike">
                          <a:solidFill>
                            <a:srgbClr val="222222"/>
                          </a:solidFill>
                          <a:latin typeface="Century Gothic"/>
                          <a:ea typeface="Century Gothic"/>
                          <a:cs typeface="Century Gothic"/>
                          <a:sym typeface="Century Gothic"/>
                        </a:rPr>
                        <a:t>• Use more than one source of evidence for historical enquiry in order to gain a more accurate understanding of history.</a:t>
                      </a:r>
                      <a:r>
                        <a:rPr lang="en-GB" sz="1000" u="none" cap="none" strike="noStrike">
                          <a:latin typeface="Century Gothic"/>
                          <a:ea typeface="Century Gothic"/>
                          <a:cs typeface="Century Gothic"/>
                          <a:sym typeface="Century Gothic"/>
                        </a:rPr>
                        <a:t> </a:t>
                      </a:r>
                      <a:endParaRPr sz="1000" u="none" cap="none" strike="noStrike">
                        <a:latin typeface="Century Gothic"/>
                        <a:ea typeface="Century Gothic"/>
                        <a:cs typeface="Century Gothic"/>
                        <a:sym typeface="Century Gothic"/>
                      </a:endParaRPr>
                    </a:p>
                    <a:p>
                      <a:pPr indent="0" lvl="0" marL="0" marR="0" rtl="0" algn="l">
                        <a:lnSpc>
                          <a:spcPct val="115000"/>
                        </a:lnSpc>
                        <a:spcBef>
                          <a:spcPts val="0"/>
                        </a:spcBef>
                        <a:spcAft>
                          <a:spcPts val="0"/>
                        </a:spcAft>
                        <a:buClr>
                          <a:schemeClr val="dk1"/>
                        </a:buClr>
                        <a:buSzPts val="1100"/>
                        <a:buFont typeface="Arial"/>
                        <a:buNone/>
                      </a:pPr>
                      <a:r>
                        <a:rPr lang="en-GB" sz="1000" u="none" cap="none" strike="noStrike">
                          <a:solidFill>
                            <a:srgbClr val="222222"/>
                          </a:solidFill>
                          <a:latin typeface="Century Gothic"/>
                          <a:ea typeface="Century Gothic"/>
                          <a:cs typeface="Century Gothic"/>
                          <a:sym typeface="Century Gothic"/>
                        </a:rPr>
                        <a:t>• Describe different accounts of a historical event, explaining some of the reasons why the accounts may differ.</a:t>
                      </a:r>
                      <a:r>
                        <a:rPr lang="en-GB" sz="1000" u="none" cap="none" strike="noStrike">
                          <a:latin typeface="Century Gothic"/>
                          <a:ea typeface="Century Gothic"/>
                          <a:cs typeface="Century Gothic"/>
                          <a:sym typeface="Century Gothic"/>
                        </a:rPr>
                        <a:t> </a:t>
                      </a:r>
                      <a:endParaRPr sz="1000" u="none" cap="none" strike="noStrike">
                        <a:latin typeface="Century Gothic"/>
                        <a:ea typeface="Century Gothic"/>
                        <a:cs typeface="Century Gothic"/>
                        <a:sym typeface="Century Gothic"/>
                      </a:endParaRPr>
                    </a:p>
                    <a:p>
                      <a:pPr indent="0" lvl="0" marL="0" marR="0" rtl="0" algn="l">
                        <a:lnSpc>
                          <a:spcPct val="115000"/>
                        </a:lnSpc>
                        <a:spcBef>
                          <a:spcPts val="0"/>
                        </a:spcBef>
                        <a:spcAft>
                          <a:spcPts val="0"/>
                        </a:spcAft>
                        <a:buClr>
                          <a:srgbClr val="000000"/>
                        </a:buClr>
                        <a:buSzPts val="1100"/>
                        <a:buFont typeface="Arial"/>
                        <a:buNone/>
                      </a:pPr>
                      <a:r>
                        <a:rPr lang="en-GB" sz="1000" u="none" cap="none" strike="noStrike">
                          <a:solidFill>
                            <a:srgbClr val="222222"/>
                          </a:solidFill>
                          <a:latin typeface="Century Gothic"/>
                          <a:ea typeface="Century Gothic"/>
                          <a:cs typeface="Century Gothic"/>
                          <a:sym typeface="Century Gothic"/>
                        </a:rPr>
                        <a:t>• Suggest causes and consequences of some of the main events and changes in history.</a:t>
                      </a:r>
                      <a:r>
                        <a:rPr lang="en-GB" sz="1000" u="none" cap="none" strike="noStrike">
                          <a:latin typeface="Century Gothic"/>
                          <a:ea typeface="Century Gothic"/>
                          <a:cs typeface="Century Gothic"/>
                          <a:sym typeface="Century Gothic"/>
                        </a:rPr>
                        <a:t> </a:t>
                      </a:r>
                      <a:endParaRPr sz="1000" u="none" cap="none" strike="noStrike">
                        <a:latin typeface="Century Gothic"/>
                        <a:ea typeface="Century Gothic"/>
                        <a:cs typeface="Century Gothic"/>
                        <a:sym typeface="Century Gothic"/>
                      </a:endParaRPr>
                    </a:p>
                    <a:p>
                      <a:pPr indent="0" lvl="0" marL="0" marR="0" rtl="0" algn="l">
                        <a:lnSpc>
                          <a:spcPct val="115000"/>
                        </a:lnSpc>
                        <a:spcBef>
                          <a:spcPts val="0"/>
                        </a:spcBef>
                        <a:spcAft>
                          <a:spcPts val="0"/>
                        </a:spcAft>
                        <a:buClr>
                          <a:srgbClr val="000000"/>
                        </a:buClr>
                        <a:buSzPts val="1100"/>
                        <a:buFont typeface="Arial"/>
                        <a:buNone/>
                      </a:pPr>
                      <a:r>
                        <a:rPr lang="en-GB" sz="1000" u="none" cap="none" strike="noStrike">
                          <a:solidFill>
                            <a:srgbClr val="222222"/>
                          </a:solidFill>
                          <a:latin typeface="Century Gothic"/>
                          <a:ea typeface="Century Gothic"/>
                          <a:cs typeface="Century Gothic"/>
                          <a:sym typeface="Century Gothic"/>
                        </a:rPr>
                        <a:t>Give a broad overview of life in Britain from ancient until medieval times.</a:t>
                      </a:r>
                      <a:r>
                        <a:rPr lang="en-GB" sz="1000" u="none" cap="none" strike="noStrike">
                          <a:latin typeface="Century Gothic"/>
                          <a:ea typeface="Century Gothic"/>
                          <a:cs typeface="Century Gothic"/>
                          <a:sym typeface="Century Gothic"/>
                        </a:rPr>
                        <a:t> </a:t>
                      </a:r>
                      <a:endParaRPr sz="1000" u="none" cap="none" strike="noStrike">
                        <a:latin typeface="Century Gothic"/>
                        <a:ea typeface="Century Gothic"/>
                        <a:cs typeface="Century Gothic"/>
                        <a:sym typeface="Century Gothic"/>
                      </a:endParaRPr>
                    </a:p>
                    <a:p>
                      <a:pPr indent="0" lvl="0" marL="0" marR="0" rtl="0" algn="l">
                        <a:lnSpc>
                          <a:spcPct val="115000"/>
                        </a:lnSpc>
                        <a:spcBef>
                          <a:spcPts val="0"/>
                        </a:spcBef>
                        <a:spcAft>
                          <a:spcPts val="0"/>
                        </a:spcAft>
                        <a:buClr>
                          <a:srgbClr val="000000"/>
                        </a:buClr>
                        <a:buSzPts val="1100"/>
                        <a:buFont typeface="Arial"/>
                        <a:buNone/>
                      </a:pPr>
                      <a:r>
                        <a:rPr lang="en-GB" sz="1000" u="none" cap="none" strike="noStrike">
                          <a:solidFill>
                            <a:srgbClr val="222222"/>
                          </a:solidFill>
                          <a:latin typeface="Century Gothic"/>
                          <a:ea typeface="Century Gothic"/>
                          <a:cs typeface="Century Gothic"/>
                          <a:sym typeface="Century Gothic"/>
                        </a:rPr>
                        <a:t>Give a broad overview of life in Britain from ancient until medieval times.</a:t>
                      </a:r>
                      <a:r>
                        <a:rPr lang="en-GB" sz="1000" u="none" cap="none" strike="noStrike">
                          <a:latin typeface="Century Gothic"/>
                          <a:ea typeface="Century Gothic"/>
                          <a:cs typeface="Century Gothic"/>
                          <a:sym typeface="Century Gothic"/>
                        </a:rPr>
                        <a:t> </a:t>
                      </a:r>
                      <a:endParaRPr sz="1000" u="none" cap="none" strike="noStrike">
                        <a:latin typeface="Century Gothic"/>
                        <a:ea typeface="Century Gothic"/>
                        <a:cs typeface="Century Gothic"/>
                        <a:sym typeface="Century Gothic"/>
                      </a:endParaRPr>
                    </a:p>
                    <a:p>
                      <a:pPr indent="0" lvl="0" marL="0" marR="0" rtl="0" algn="l">
                        <a:lnSpc>
                          <a:spcPct val="115000"/>
                        </a:lnSpc>
                        <a:spcBef>
                          <a:spcPts val="0"/>
                        </a:spcBef>
                        <a:spcAft>
                          <a:spcPts val="0"/>
                        </a:spcAft>
                        <a:buClr>
                          <a:srgbClr val="000000"/>
                        </a:buClr>
                        <a:buSzPts val="1100"/>
                        <a:buFont typeface="Arial"/>
                        <a:buNone/>
                      </a:pPr>
                      <a:r>
                        <a:rPr lang="en-GB" sz="1000" u="none" cap="none" strike="noStrike">
                          <a:solidFill>
                            <a:srgbClr val="222222"/>
                          </a:solidFill>
                          <a:latin typeface="Century Gothic"/>
                          <a:ea typeface="Century Gothic"/>
                          <a:cs typeface="Century Gothic"/>
                          <a:sym typeface="Century Gothic"/>
                        </a:rPr>
                        <a:t>• Compare some of the times studied with those of other areas of interest around the world.</a:t>
                      </a:r>
                      <a:r>
                        <a:rPr lang="en-GB" sz="1000" u="none" cap="none" strike="noStrike">
                          <a:latin typeface="Century Gothic"/>
                          <a:ea typeface="Century Gothic"/>
                          <a:cs typeface="Century Gothic"/>
                          <a:sym typeface="Century Gothic"/>
                        </a:rPr>
                        <a:t> </a:t>
                      </a:r>
                      <a:endParaRPr sz="1000" u="none" cap="none" strike="noStrike">
                        <a:latin typeface="Century Gothic"/>
                        <a:ea typeface="Century Gothic"/>
                        <a:cs typeface="Century Gothic"/>
                        <a:sym typeface="Century Gothic"/>
                      </a:endParaRPr>
                    </a:p>
                    <a:p>
                      <a:pPr indent="0" lvl="0" marL="0" marR="0" rtl="0" algn="l">
                        <a:lnSpc>
                          <a:spcPct val="115000"/>
                        </a:lnSpc>
                        <a:spcBef>
                          <a:spcPts val="0"/>
                        </a:spcBef>
                        <a:spcAft>
                          <a:spcPts val="0"/>
                        </a:spcAft>
                        <a:buClr>
                          <a:srgbClr val="000000"/>
                        </a:buClr>
                        <a:buSzPts val="1100"/>
                        <a:buFont typeface="Arial"/>
                        <a:buNone/>
                      </a:pPr>
                      <a:r>
                        <a:rPr lang="en-GB" sz="1000" u="none" cap="none" strike="noStrike">
                          <a:solidFill>
                            <a:srgbClr val="222222"/>
                          </a:solidFill>
                          <a:latin typeface="Century Gothic"/>
                          <a:ea typeface="Century Gothic"/>
                          <a:cs typeface="Century Gothic"/>
                          <a:sym typeface="Century Gothic"/>
                        </a:rPr>
                        <a:t>• Describe the social, ethnic, cultural or religious diversity of past society.</a:t>
                      </a:r>
                      <a:r>
                        <a:rPr lang="en-GB" sz="1000" u="none" cap="none" strike="noStrike">
                          <a:latin typeface="Century Gothic"/>
                          <a:ea typeface="Century Gothic"/>
                          <a:cs typeface="Century Gothic"/>
                          <a:sym typeface="Century Gothic"/>
                        </a:rPr>
                        <a:t> </a:t>
                      </a:r>
                      <a:endParaRPr sz="1000" u="none" cap="none" strike="noStrike">
                        <a:latin typeface="Century Gothic"/>
                        <a:ea typeface="Century Gothic"/>
                        <a:cs typeface="Century Gothic"/>
                        <a:sym typeface="Century Gothic"/>
                      </a:endParaRPr>
                    </a:p>
                    <a:p>
                      <a:pPr indent="0" lvl="0" marL="0" marR="0" rtl="0" algn="l">
                        <a:lnSpc>
                          <a:spcPct val="115000"/>
                        </a:lnSpc>
                        <a:spcBef>
                          <a:spcPts val="0"/>
                        </a:spcBef>
                        <a:spcAft>
                          <a:spcPts val="0"/>
                        </a:spcAft>
                        <a:buClr>
                          <a:srgbClr val="000000"/>
                        </a:buClr>
                        <a:buSzPts val="1100"/>
                        <a:buFont typeface="Arial"/>
                        <a:buNone/>
                      </a:pPr>
                      <a:r>
                        <a:rPr lang="en-GB" sz="1000" u="none" cap="none" strike="noStrike">
                          <a:solidFill>
                            <a:srgbClr val="222222"/>
                          </a:solidFill>
                          <a:latin typeface="Century Gothic"/>
                          <a:ea typeface="Century Gothic"/>
                          <a:cs typeface="Century Gothic"/>
                          <a:sym typeface="Century Gothic"/>
                        </a:rPr>
                        <a:t>• Describe the characteristic features of the past, including ideas, beliefs, attitudes and experiences of men, women and children.</a:t>
                      </a:r>
                      <a:r>
                        <a:rPr lang="en-GB" sz="1000" u="none" cap="none" strike="noStrike">
                          <a:latin typeface="Century Gothic"/>
                          <a:ea typeface="Century Gothic"/>
                          <a:cs typeface="Century Gothic"/>
                          <a:sym typeface="Century Gothic"/>
                        </a:rPr>
                        <a:t> </a:t>
                      </a:r>
                      <a:endParaRPr sz="1000" u="none" cap="none" strike="noStrike">
                        <a:latin typeface="Century Gothic"/>
                        <a:ea typeface="Century Gothic"/>
                        <a:cs typeface="Century Gothic"/>
                        <a:sym typeface="Century Gothic"/>
                      </a:endParaRPr>
                    </a:p>
                    <a:p>
                      <a:pPr indent="0" lvl="0" marL="0" marR="0" rtl="0" algn="l">
                        <a:lnSpc>
                          <a:spcPct val="115000"/>
                        </a:lnSpc>
                        <a:spcBef>
                          <a:spcPts val="0"/>
                        </a:spcBef>
                        <a:spcAft>
                          <a:spcPts val="0"/>
                        </a:spcAft>
                        <a:buClr>
                          <a:srgbClr val="000000"/>
                        </a:buClr>
                        <a:buSzPts val="1100"/>
                        <a:buFont typeface="Arial"/>
                        <a:buNone/>
                      </a:pPr>
                      <a:r>
                        <a:rPr lang="en-GB" sz="1000" u="none" cap="none" strike="noStrike">
                          <a:solidFill>
                            <a:srgbClr val="222222"/>
                          </a:solidFill>
                          <a:latin typeface="Century Gothic"/>
                          <a:ea typeface="Century Gothic"/>
                          <a:cs typeface="Century Gothic"/>
                          <a:sym typeface="Century Gothic"/>
                        </a:rPr>
                        <a:t>Place events, artefacts and historical figures on a timeline using dates.</a:t>
                      </a:r>
                      <a:r>
                        <a:rPr lang="en-GB" sz="1000" u="none" cap="none" strike="noStrike">
                          <a:latin typeface="Century Gothic"/>
                          <a:ea typeface="Century Gothic"/>
                          <a:cs typeface="Century Gothic"/>
                          <a:sym typeface="Century Gothic"/>
                        </a:rPr>
                        <a:t> </a:t>
                      </a:r>
                      <a:endParaRPr sz="1000" u="none" cap="none" strike="noStrike">
                        <a:latin typeface="Century Gothic"/>
                        <a:ea typeface="Century Gothic"/>
                        <a:cs typeface="Century Gothic"/>
                        <a:sym typeface="Century Gothic"/>
                      </a:endParaRPr>
                    </a:p>
                    <a:p>
                      <a:pPr indent="0" lvl="0" marL="0" marR="0" rtl="0" algn="l">
                        <a:lnSpc>
                          <a:spcPct val="115000"/>
                        </a:lnSpc>
                        <a:spcBef>
                          <a:spcPts val="0"/>
                        </a:spcBef>
                        <a:spcAft>
                          <a:spcPts val="0"/>
                        </a:spcAft>
                        <a:buClr>
                          <a:srgbClr val="000000"/>
                        </a:buClr>
                        <a:buSzPts val="1100"/>
                        <a:buFont typeface="Arial"/>
                        <a:buNone/>
                      </a:pPr>
                      <a:r>
                        <a:rPr lang="en-GB" sz="1000" u="none" cap="none" strike="noStrike">
                          <a:solidFill>
                            <a:srgbClr val="222222"/>
                          </a:solidFill>
                          <a:latin typeface="Century Gothic"/>
                          <a:ea typeface="Century Gothic"/>
                          <a:cs typeface="Century Gothic"/>
                          <a:sym typeface="Century Gothic"/>
                        </a:rPr>
                        <a:t>• Understand the concept of change over time, representing this, along with evidence, on a timeline.</a:t>
                      </a:r>
                      <a:r>
                        <a:rPr lang="en-GB" sz="1000" u="none" cap="none" strike="noStrike">
                          <a:latin typeface="Century Gothic"/>
                          <a:ea typeface="Century Gothic"/>
                          <a:cs typeface="Century Gothic"/>
                          <a:sym typeface="Century Gothic"/>
                        </a:rPr>
                        <a:t> </a:t>
                      </a:r>
                      <a:endParaRPr sz="1000" u="none" cap="none" strike="noStrike">
                        <a:latin typeface="Century Gothic"/>
                        <a:ea typeface="Century Gothic"/>
                        <a:cs typeface="Century Gothic"/>
                        <a:sym typeface="Century Gothic"/>
                      </a:endParaRPr>
                    </a:p>
                    <a:p>
                      <a:pPr indent="0" lvl="0" marL="0" marR="0" rtl="0" algn="l">
                        <a:lnSpc>
                          <a:spcPct val="115000"/>
                        </a:lnSpc>
                        <a:spcBef>
                          <a:spcPts val="0"/>
                        </a:spcBef>
                        <a:spcAft>
                          <a:spcPts val="0"/>
                        </a:spcAft>
                        <a:buClr>
                          <a:srgbClr val="000000"/>
                        </a:buClr>
                        <a:buSzPts val="1100"/>
                        <a:buFont typeface="Arial"/>
                        <a:buNone/>
                      </a:pPr>
                      <a:r>
                        <a:rPr lang="en-GB" sz="1000" u="none" cap="none" strike="noStrike">
                          <a:solidFill>
                            <a:srgbClr val="222222"/>
                          </a:solidFill>
                          <a:latin typeface="Century Gothic"/>
                          <a:ea typeface="Century Gothic"/>
                          <a:cs typeface="Century Gothic"/>
                          <a:sym typeface="Century Gothic"/>
                        </a:rPr>
                        <a:t>• Use dates and terms to describe events.</a:t>
                      </a:r>
                      <a:r>
                        <a:rPr lang="en-GB" sz="1000" u="none" cap="none" strike="noStrike">
                          <a:latin typeface="Century Gothic"/>
                          <a:ea typeface="Century Gothic"/>
                          <a:cs typeface="Century Gothic"/>
                          <a:sym typeface="Century Gothic"/>
                        </a:rPr>
                        <a:t> </a:t>
                      </a:r>
                      <a:endParaRPr sz="1000" u="none" cap="none" strike="noStrike">
                        <a:latin typeface="Century Gothic"/>
                        <a:ea typeface="Century Gothic"/>
                        <a:cs typeface="Century Gothic"/>
                        <a:sym typeface="Century Gothic"/>
                      </a:endParaRPr>
                    </a:p>
                    <a:p>
                      <a:pPr indent="0" lvl="0" marL="0" marR="0" rtl="0" algn="l">
                        <a:lnSpc>
                          <a:spcPct val="115000"/>
                        </a:lnSpc>
                        <a:spcBef>
                          <a:spcPts val="0"/>
                        </a:spcBef>
                        <a:spcAft>
                          <a:spcPts val="0"/>
                        </a:spcAft>
                        <a:buClr>
                          <a:srgbClr val="000000"/>
                        </a:buClr>
                        <a:buSzPts val="1100"/>
                        <a:buFont typeface="Arial"/>
                        <a:buNone/>
                      </a:pPr>
                      <a:r>
                        <a:rPr lang="en-GB" sz="1000" u="none" cap="none" strike="noStrike">
                          <a:solidFill>
                            <a:srgbClr val="222222"/>
                          </a:solidFill>
                          <a:latin typeface="Century Gothic"/>
                          <a:ea typeface="Century Gothic"/>
                          <a:cs typeface="Century Gothic"/>
                          <a:sym typeface="Century Gothic"/>
                        </a:rPr>
                        <a:t>• Use appropriate historical vocabulary to communicate, including: </a:t>
                      </a:r>
                      <a:r>
                        <a:rPr lang="en-GB" sz="1000" u="none" cap="none" strike="noStrike">
                          <a:latin typeface="Century Gothic"/>
                          <a:ea typeface="Century Gothic"/>
                          <a:cs typeface="Century Gothic"/>
                          <a:sym typeface="Century Gothic"/>
                        </a:rPr>
                        <a:t> </a:t>
                      </a:r>
                      <a:endParaRPr sz="1000" u="none" cap="none" strike="noStrike">
                        <a:latin typeface="Century Gothic"/>
                        <a:ea typeface="Century Gothic"/>
                        <a:cs typeface="Century Gothic"/>
                        <a:sym typeface="Century Gothic"/>
                      </a:endParaRPr>
                    </a:p>
                    <a:p>
                      <a:pPr indent="0" lvl="0" marL="0" marR="0" rtl="0" algn="l">
                        <a:lnSpc>
                          <a:spcPct val="115000"/>
                        </a:lnSpc>
                        <a:spcBef>
                          <a:spcPts val="0"/>
                        </a:spcBef>
                        <a:spcAft>
                          <a:spcPts val="0"/>
                        </a:spcAft>
                        <a:buClr>
                          <a:srgbClr val="000000"/>
                        </a:buClr>
                        <a:buSzPts val="1100"/>
                        <a:buFont typeface="Arial"/>
                        <a:buNone/>
                      </a:pPr>
                      <a:r>
                        <a:rPr lang="en-GB" sz="1000" u="none" cap="none" strike="noStrike">
                          <a:solidFill>
                            <a:srgbClr val="222222"/>
                          </a:solidFill>
                          <a:latin typeface="Century Gothic"/>
                          <a:ea typeface="Century Gothic"/>
                          <a:cs typeface="Century Gothic"/>
                          <a:sym typeface="Century Gothic"/>
                        </a:rPr>
                        <a:t>    • dates </a:t>
                      </a:r>
                      <a:r>
                        <a:rPr lang="en-GB" sz="1000" u="none" cap="none" strike="noStrike">
                          <a:latin typeface="Century Gothic"/>
                          <a:ea typeface="Century Gothic"/>
                          <a:cs typeface="Century Gothic"/>
                          <a:sym typeface="Century Gothic"/>
                        </a:rPr>
                        <a:t> </a:t>
                      </a:r>
                      <a:endParaRPr sz="1000" u="none" cap="none" strike="noStrike">
                        <a:latin typeface="Century Gothic"/>
                        <a:ea typeface="Century Gothic"/>
                        <a:cs typeface="Century Gothic"/>
                        <a:sym typeface="Century Gothic"/>
                      </a:endParaRPr>
                    </a:p>
                    <a:p>
                      <a:pPr indent="0" lvl="0" marL="0" marR="0" rtl="0" algn="l">
                        <a:lnSpc>
                          <a:spcPct val="115000"/>
                        </a:lnSpc>
                        <a:spcBef>
                          <a:spcPts val="0"/>
                        </a:spcBef>
                        <a:spcAft>
                          <a:spcPts val="0"/>
                        </a:spcAft>
                        <a:buClr>
                          <a:srgbClr val="000000"/>
                        </a:buClr>
                        <a:buSzPts val="1100"/>
                        <a:buFont typeface="Arial"/>
                        <a:buNone/>
                      </a:pPr>
                      <a:r>
                        <a:rPr lang="en-GB" sz="1000" u="none" cap="none" strike="noStrike">
                          <a:solidFill>
                            <a:srgbClr val="222222"/>
                          </a:solidFill>
                          <a:latin typeface="Century Gothic"/>
                          <a:ea typeface="Century Gothic"/>
                          <a:cs typeface="Century Gothic"/>
                          <a:sym typeface="Century Gothic"/>
                        </a:rPr>
                        <a:t>    • time period </a:t>
                      </a:r>
                      <a:r>
                        <a:rPr lang="en-GB" sz="1000" u="none" cap="none" strike="noStrike">
                          <a:latin typeface="Century Gothic"/>
                          <a:ea typeface="Century Gothic"/>
                          <a:cs typeface="Century Gothic"/>
                          <a:sym typeface="Century Gothic"/>
                        </a:rPr>
                        <a:t> </a:t>
                      </a:r>
                      <a:endParaRPr sz="1000" u="none" cap="none" strike="noStrike">
                        <a:latin typeface="Century Gothic"/>
                        <a:ea typeface="Century Gothic"/>
                        <a:cs typeface="Century Gothic"/>
                        <a:sym typeface="Century Gothic"/>
                      </a:endParaRPr>
                    </a:p>
                    <a:p>
                      <a:pPr indent="0" lvl="0" marL="0" marR="0" rtl="0" algn="l">
                        <a:lnSpc>
                          <a:spcPct val="115000"/>
                        </a:lnSpc>
                        <a:spcBef>
                          <a:spcPts val="0"/>
                        </a:spcBef>
                        <a:spcAft>
                          <a:spcPts val="0"/>
                        </a:spcAft>
                        <a:buClr>
                          <a:srgbClr val="000000"/>
                        </a:buClr>
                        <a:buSzPts val="1100"/>
                        <a:buFont typeface="Arial"/>
                        <a:buNone/>
                      </a:pPr>
                      <a:r>
                        <a:rPr lang="en-GB" sz="1000" u="none" cap="none" strike="noStrike">
                          <a:solidFill>
                            <a:srgbClr val="222222"/>
                          </a:solidFill>
                          <a:latin typeface="Century Gothic"/>
                          <a:ea typeface="Century Gothic"/>
                          <a:cs typeface="Century Gothic"/>
                          <a:sym typeface="Century Gothic"/>
                        </a:rPr>
                        <a:t>    • era </a:t>
                      </a:r>
                      <a:r>
                        <a:rPr lang="en-GB" sz="1000" u="none" cap="none" strike="noStrike">
                          <a:latin typeface="Century Gothic"/>
                          <a:ea typeface="Century Gothic"/>
                          <a:cs typeface="Century Gothic"/>
                          <a:sym typeface="Century Gothic"/>
                        </a:rPr>
                        <a:t> </a:t>
                      </a:r>
                      <a:endParaRPr sz="1000" u="none" cap="none" strike="noStrike">
                        <a:latin typeface="Century Gothic"/>
                        <a:ea typeface="Century Gothic"/>
                        <a:cs typeface="Century Gothic"/>
                        <a:sym typeface="Century Gothic"/>
                      </a:endParaRPr>
                    </a:p>
                    <a:p>
                      <a:pPr indent="0" lvl="0" marL="0" marR="0" rtl="0" algn="l">
                        <a:lnSpc>
                          <a:spcPct val="115000"/>
                        </a:lnSpc>
                        <a:spcBef>
                          <a:spcPts val="0"/>
                        </a:spcBef>
                        <a:spcAft>
                          <a:spcPts val="0"/>
                        </a:spcAft>
                        <a:buClr>
                          <a:srgbClr val="000000"/>
                        </a:buClr>
                        <a:buSzPts val="1100"/>
                        <a:buFont typeface="Arial"/>
                        <a:buNone/>
                      </a:pPr>
                      <a:r>
                        <a:rPr lang="en-GB" sz="1000" u="none" cap="none" strike="noStrike">
                          <a:solidFill>
                            <a:srgbClr val="222222"/>
                          </a:solidFill>
                          <a:latin typeface="Century Gothic"/>
                          <a:ea typeface="Century Gothic"/>
                          <a:cs typeface="Century Gothic"/>
                          <a:sym typeface="Century Gothic"/>
                        </a:rPr>
                        <a:t>    • change </a:t>
                      </a:r>
                      <a:r>
                        <a:rPr lang="en-GB" sz="1000" u="none" cap="none" strike="noStrike">
                          <a:latin typeface="Century Gothic"/>
                          <a:ea typeface="Century Gothic"/>
                          <a:cs typeface="Century Gothic"/>
                          <a:sym typeface="Century Gothic"/>
                        </a:rPr>
                        <a:t> </a:t>
                      </a:r>
                      <a:endParaRPr sz="1000" u="none" cap="none" strike="noStrike">
                        <a:latin typeface="Century Gothic"/>
                        <a:ea typeface="Century Gothic"/>
                        <a:cs typeface="Century Gothic"/>
                        <a:sym typeface="Century Gothic"/>
                      </a:endParaRPr>
                    </a:p>
                    <a:p>
                      <a:pPr indent="0" lvl="0" marL="0" marR="0" rtl="0" algn="l">
                        <a:lnSpc>
                          <a:spcPct val="115000"/>
                        </a:lnSpc>
                        <a:spcBef>
                          <a:spcPts val="0"/>
                        </a:spcBef>
                        <a:spcAft>
                          <a:spcPts val="0"/>
                        </a:spcAft>
                        <a:buClr>
                          <a:srgbClr val="000000"/>
                        </a:buClr>
                        <a:buSzPts val="1100"/>
                        <a:buFont typeface="Arial"/>
                        <a:buNone/>
                      </a:pPr>
                      <a:r>
                        <a:rPr lang="en-GB" sz="1000" u="none" cap="none" strike="noStrike">
                          <a:solidFill>
                            <a:srgbClr val="222222"/>
                          </a:solidFill>
                          <a:latin typeface="Century Gothic"/>
                          <a:ea typeface="Century Gothic"/>
                          <a:cs typeface="Century Gothic"/>
                          <a:sym typeface="Century Gothic"/>
                        </a:rPr>
                        <a:t>    • chronology.</a:t>
                      </a:r>
                      <a:r>
                        <a:rPr lang="en-GB" sz="1000" u="none" cap="none" strike="noStrike">
                          <a:latin typeface="Century Gothic"/>
                          <a:ea typeface="Century Gothic"/>
                          <a:cs typeface="Century Gothic"/>
                          <a:sym typeface="Century Gothic"/>
                        </a:rPr>
                        <a:t> </a:t>
                      </a:r>
                      <a:endParaRPr sz="1000" u="none" cap="none" strike="noStrike">
                        <a:latin typeface="Century Gothic"/>
                        <a:ea typeface="Century Gothic"/>
                        <a:cs typeface="Century Gothic"/>
                        <a:sym typeface="Century Gothic"/>
                      </a:endParaRPr>
                    </a:p>
                    <a:p>
                      <a:pPr indent="0" lvl="0" marL="0" marR="0" rtl="0" algn="l">
                        <a:lnSpc>
                          <a:spcPct val="115000"/>
                        </a:lnSpc>
                        <a:spcBef>
                          <a:spcPts val="0"/>
                        </a:spcBef>
                        <a:spcAft>
                          <a:spcPts val="0"/>
                        </a:spcAft>
                        <a:buClr>
                          <a:srgbClr val="000000"/>
                        </a:buClr>
                        <a:buSzPts val="1100"/>
                        <a:buFont typeface="Arial"/>
                        <a:buNone/>
                      </a:pPr>
                      <a:r>
                        <a:rPr lang="en-GB" sz="1000" u="none" cap="none" strike="noStrike">
                          <a:solidFill>
                            <a:srgbClr val="222222"/>
                          </a:solidFill>
                          <a:latin typeface="Century Gothic"/>
                          <a:ea typeface="Century Gothic"/>
                          <a:cs typeface="Century Gothic"/>
                          <a:sym typeface="Century Gothic"/>
                        </a:rPr>
                        <a:t>• Use literacy, numeracy and computing skills to a good standard in order to communicate information about the past.</a:t>
                      </a:r>
                      <a:r>
                        <a:rPr lang="en-GB" sz="1000" u="none" cap="none" strike="noStrike">
                          <a:latin typeface="Century Gothic"/>
                          <a:ea typeface="Century Gothic"/>
                          <a:cs typeface="Century Gothic"/>
                          <a:sym typeface="Century Gothic"/>
                        </a:rPr>
                        <a:t> </a:t>
                      </a:r>
                      <a:endParaRPr sz="1000" u="none" cap="none" strike="noStrike">
                        <a:latin typeface="Century Gothic"/>
                        <a:ea typeface="Century Gothic"/>
                        <a:cs typeface="Century Gothic"/>
                        <a:sym typeface="Century Gothic"/>
                      </a:endParaRPr>
                    </a:p>
                    <a:p>
                      <a:pPr indent="0" lvl="0" marL="0" marR="0" rtl="0" algn="l">
                        <a:lnSpc>
                          <a:spcPct val="115000"/>
                        </a:lnSpc>
                        <a:spcBef>
                          <a:spcPts val="0"/>
                        </a:spcBef>
                        <a:spcAft>
                          <a:spcPts val="0"/>
                        </a:spcAft>
                        <a:buClr>
                          <a:srgbClr val="000000"/>
                        </a:buClr>
                        <a:buSzPts val="1100"/>
                        <a:buFont typeface="Arial"/>
                        <a:buNone/>
                      </a:pPr>
                      <a:r>
                        <a:t/>
                      </a:r>
                      <a:endParaRPr sz="1000" u="none" cap="none" strike="noStrike">
                        <a:latin typeface="Century Gothic"/>
                        <a:ea typeface="Century Gothic"/>
                        <a:cs typeface="Century Gothic"/>
                        <a:sym typeface="Century Gothic"/>
                      </a:endParaRPr>
                    </a:p>
                    <a:p>
                      <a:pPr indent="0" lvl="0" marL="0" marR="0" rtl="0" algn="l">
                        <a:lnSpc>
                          <a:spcPct val="115000"/>
                        </a:lnSpc>
                        <a:spcBef>
                          <a:spcPts val="0"/>
                        </a:spcBef>
                        <a:spcAft>
                          <a:spcPts val="0"/>
                        </a:spcAft>
                        <a:buClr>
                          <a:schemeClr val="dk1"/>
                        </a:buClr>
                        <a:buSzPts val="1100"/>
                        <a:buFont typeface="Arial"/>
                        <a:buNone/>
                      </a:pPr>
                      <a:r>
                        <a:t/>
                      </a:r>
                      <a:endParaRPr sz="10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350"/>
                        <a:buFont typeface="Arial"/>
                        <a:buNone/>
                      </a:pPr>
                      <a:r>
                        <a:t/>
                      </a:r>
                      <a:endParaRPr sz="1350" u="none" cap="none" strike="noStrike">
                        <a:latin typeface="Century Gothic"/>
                        <a:ea typeface="Century Gothic"/>
                        <a:cs typeface="Century Gothic"/>
                        <a:sym typeface="Century Gothic"/>
                      </a:endParaRPr>
                    </a:p>
                  </a:txBody>
                  <a:tcPr marT="45725" marB="45725" marR="91450" marL="91450"/>
                </a:tc>
              </a:tr>
              <a:tr h="25603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chemeClr val="dk1"/>
                        </a:buClr>
                        <a:buSzPts val="1350"/>
                        <a:buFont typeface="Calibri"/>
                        <a:buNone/>
                      </a:pPr>
                      <a:r>
                        <a:t/>
                      </a:r>
                      <a:endParaRPr sz="1350" u="none" cap="none" strike="noStrike">
                        <a:latin typeface="Century Gothic"/>
                        <a:ea typeface="Century Gothic"/>
                        <a:cs typeface="Century Gothic"/>
                        <a:sym typeface="Century Gothic"/>
                      </a:endParaRPr>
                    </a:p>
                  </a:txBody>
                  <a:tcPr marT="45725" marB="45725" marR="91450" marL="91450"/>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4"/>
          <p:cNvSpPr txBox="1"/>
          <p:nvPr/>
        </p:nvSpPr>
        <p:spPr>
          <a:xfrm>
            <a:off x="2863749" y="127042"/>
            <a:ext cx="1540117" cy="2628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8"/>
              <a:buFont typeface="Arial"/>
              <a:buNone/>
            </a:pPr>
            <a:r>
              <a:rPr b="1" i="0" lang="en-GB" sz="1108" u="sng" cap="none" strike="noStrike">
                <a:solidFill>
                  <a:schemeClr val="dk1"/>
                </a:solidFill>
                <a:latin typeface="Century Gothic"/>
                <a:ea typeface="Century Gothic"/>
                <a:cs typeface="Century Gothic"/>
                <a:sym typeface="Century Gothic"/>
              </a:rPr>
              <a:t>Topic Overview</a:t>
            </a:r>
            <a:endParaRPr b="0" i="0" sz="1400" u="none" cap="none" strike="noStrike">
              <a:solidFill>
                <a:srgbClr val="000000"/>
              </a:solidFill>
              <a:latin typeface="Arial"/>
              <a:ea typeface="Arial"/>
              <a:cs typeface="Arial"/>
              <a:sym typeface="Arial"/>
            </a:endParaRPr>
          </a:p>
        </p:txBody>
      </p:sp>
      <p:sp>
        <p:nvSpPr>
          <p:cNvPr id="111" name="Google Shape;111;p4"/>
          <p:cNvSpPr txBox="1"/>
          <p:nvPr/>
        </p:nvSpPr>
        <p:spPr>
          <a:xfrm>
            <a:off x="2014572" y="461583"/>
            <a:ext cx="2820416" cy="667490"/>
          </a:xfrm>
          <a:prstGeom prst="rect">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46"/>
              <a:buFont typeface="Arial"/>
              <a:buNone/>
            </a:pPr>
            <a:r>
              <a:rPr b="1" i="0" lang="en-GB" sz="1246" u="none" cap="none" strike="noStrike">
                <a:solidFill>
                  <a:schemeClr val="dk1"/>
                </a:solidFill>
                <a:latin typeface="Century Gothic"/>
                <a:ea typeface="Century Gothic"/>
                <a:cs typeface="Century Gothic"/>
                <a:sym typeface="Century Gothic"/>
              </a:rPr>
              <a:t>Title: In Rome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46"/>
              <a:buFont typeface="Arial"/>
              <a:buNone/>
            </a:pPr>
            <a:r>
              <a:rPr b="1" i="0" lang="en-GB" sz="1246" u="none" cap="none" strike="noStrike">
                <a:solidFill>
                  <a:schemeClr val="dk1"/>
                </a:solidFill>
                <a:latin typeface="Century Gothic"/>
                <a:ea typeface="Century Gothic"/>
                <a:cs typeface="Century Gothic"/>
                <a:sym typeface="Century Gothic"/>
              </a:rPr>
              <a:t>Curriculum Driver: History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46"/>
              <a:buFont typeface="Arial"/>
              <a:buNone/>
            </a:pPr>
            <a:r>
              <a:t/>
            </a:r>
            <a:endParaRPr b="1" i="0" sz="1246" u="none" cap="none" strike="noStrike">
              <a:solidFill>
                <a:schemeClr val="dk1"/>
              </a:solidFill>
              <a:latin typeface="Century Gothic"/>
              <a:ea typeface="Century Gothic"/>
              <a:cs typeface="Century Gothic"/>
              <a:sym typeface="Century Gothic"/>
            </a:endParaRPr>
          </a:p>
        </p:txBody>
      </p:sp>
      <p:sp>
        <p:nvSpPr>
          <p:cNvPr id="112" name="Google Shape;112;p4"/>
          <p:cNvSpPr txBox="1"/>
          <p:nvPr/>
        </p:nvSpPr>
        <p:spPr>
          <a:xfrm>
            <a:off x="256667" y="7912882"/>
            <a:ext cx="6333039" cy="1136337"/>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68"/>
              <a:buFont typeface="Arial"/>
              <a:buNone/>
            </a:pPr>
            <a:r>
              <a:rPr b="1" i="0" lang="en-GB" sz="968" u="none" cap="none" strike="noStrike">
                <a:solidFill>
                  <a:schemeClr val="dk1"/>
                </a:solidFill>
                <a:latin typeface="Century Gothic"/>
                <a:ea typeface="Century Gothic"/>
                <a:cs typeface="Century Gothic"/>
                <a:sym typeface="Century Gothic"/>
              </a:rPr>
              <a:t>Linked Texts: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68"/>
              <a:buFont typeface="Arial"/>
              <a:buNone/>
            </a:pPr>
            <a:r>
              <a:rPr b="0" i="0" lang="en-GB" sz="968" u="none" cap="none" strike="noStrike">
                <a:solidFill>
                  <a:schemeClr val="dk1"/>
                </a:solidFill>
                <a:latin typeface="Century Gothic"/>
                <a:ea typeface="Century Gothic"/>
                <a:cs typeface="Century Gothic"/>
                <a:sym typeface="Century Gothic"/>
              </a:rPr>
              <a:t>The Thieves of Ostia- Caroline Lawrence</a:t>
            </a:r>
            <a:endParaRPr b="0" i="0" sz="968"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968"/>
              <a:buFont typeface="Arial"/>
              <a:buNone/>
            </a:pPr>
            <a:r>
              <a:rPr b="0" i="0" lang="en-GB" sz="968" u="none" cap="none" strike="noStrike">
                <a:solidFill>
                  <a:schemeClr val="dk1"/>
                </a:solidFill>
                <a:latin typeface="Century Gothic"/>
                <a:ea typeface="Century Gothic"/>
                <a:cs typeface="Century Gothic"/>
                <a:sym typeface="Century Gothic"/>
              </a:rPr>
              <a:t>What Would the Romans do?</a:t>
            </a:r>
            <a:endParaRPr b="0" i="0" sz="968"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968"/>
              <a:buFont typeface="Arial"/>
              <a:buNone/>
            </a:pPr>
            <a:r>
              <a:rPr b="0" i="0" lang="en-GB" sz="968" u="none" cap="none" strike="noStrike">
                <a:solidFill>
                  <a:schemeClr val="dk1"/>
                </a:solidFill>
                <a:latin typeface="Century Gothic"/>
                <a:ea typeface="Century Gothic"/>
                <a:cs typeface="Century Gothic"/>
                <a:sym typeface="Century Gothic"/>
              </a:rPr>
              <a:t>Romans on a Rampage- Jeremy Strong</a:t>
            </a:r>
            <a:endParaRPr b="0" i="0" sz="968"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968"/>
              <a:buFont typeface="Arial"/>
              <a:buNone/>
            </a:pPr>
            <a:r>
              <a:rPr b="0" i="0" lang="en-GB" sz="968" u="none" cap="none" strike="noStrike">
                <a:solidFill>
                  <a:schemeClr val="dk1"/>
                </a:solidFill>
                <a:latin typeface="Century Gothic"/>
                <a:ea typeface="Century Gothic"/>
                <a:cs typeface="Century Gothic"/>
                <a:sym typeface="Century Gothic"/>
              </a:rPr>
              <a:t>Rotten Romans- Horrible histories</a:t>
            </a:r>
            <a:endParaRPr b="0" i="0" sz="968"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968"/>
              <a:buFont typeface="Arial"/>
              <a:buNone/>
            </a:pPr>
            <a:r>
              <a:t/>
            </a:r>
            <a:endParaRPr b="0" i="0" sz="968" u="none" cap="none" strike="noStrike">
              <a:solidFill>
                <a:schemeClr val="dk1"/>
              </a:solidFill>
              <a:latin typeface="Calibri"/>
              <a:ea typeface="Calibri"/>
              <a:cs typeface="Calibri"/>
              <a:sym typeface="Calibri"/>
            </a:endParaRPr>
          </a:p>
        </p:txBody>
      </p:sp>
      <p:sp>
        <p:nvSpPr>
          <p:cNvPr id="113" name="Google Shape;113;p4"/>
          <p:cNvSpPr txBox="1"/>
          <p:nvPr/>
        </p:nvSpPr>
        <p:spPr>
          <a:xfrm>
            <a:off x="240779" y="5306043"/>
            <a:ext cx="2264052" cy="1434624"/>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68"/>
              <a:buFont typeface="Arial"/>
              <a:buNone/>
            </a:pPr>
            <a:r>
              <a:rPr b="1" i="0" lang="en-GB" sz="968" u="none" cap="none" strike="noStrike">
                <a:solidFill>
                  <a:schemeClr val="dk1"/>
                </a:solidFill>
                <a:latin typeface="Century Gothic"/>
                <a:ea typeface="Century Gothic"/>
                <a:cs typeface="Century Gothic"/>
                <a:sym typeface="Century Gothic"/>
              </a:rPr>
              <a:t>Free Writing Stimulus</a:t>
            </a:r>
            <a:endParaRPr b="1" i="0" sz="968"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968"/>
              <a:buFont typeface="Arial"/>
              <a:buNone/>
            </a:pPr>
            <a:r>
              <a:t/>
            </a:r>
            <a:endParaRPr b="1" i="0" sz="968"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968"/>
              <a:buFont typeface="Arial"/>
              <a:buNone/>
            </a:pPr>
            <a:r>
              <a:rPr b="0" i="0" lang="en-GB" sz="968" u="none" cap="none" strike="noStrike">
                <a:solidFill>
                  <a:schemeClr val="dk1"/>
                </a:solidFill>
                <a:latin typeface="Century Gothic"/>
                <a:ea typeface="Century Gothic"/>
                <a:cs typeface="Century Gothic"/>
                <a:sym typeface="Century Gothic"/>
              </a:rPr>
              <a:t>Diary Entry from the point of view of a Roman child. What was it like? Did they enjoy it in Rome?</a:t>
            </a:r>
            <a:endParaRPr b="0" i="0" sz="968"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4"/>
          <p:cNvSpPr txBox="1"/>
          <p:nvPr/>
        </p:nvSpPr>
        <p:spPr>
          <a:xfrm>
            <a:off x="272083" y="1481499"/>
            <a:ext cx="6196500" cy="27243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chemeClr val="dk1"/>
                </a:solidFill>
                <a:latin typeface="Century Gothic"/>
                <a:ea typeface="Century Gothic"/>
                <a:cs typeface="Century Gothic"/>
                <a:sym typeface="Century Gothic"/>
              </a:rPr>
              <a:t>Science Coverage (Main Focus)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chemeClr val="dk1"/>
                </a:solidFill>
                <a:latin typeface="Century Gothic"/>
                <a:ea typeface="Century Gothic"/>
                <a:cs typeface="Century Gothic"/>
                <a:sym typeface="Century Gothic"/>
              </a:rPr>
              <a:t>List activities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chemeClr val="dk1"/>
                </a:solidFill>
                <a:latin typeface="Century Gothic"/>
                <a:ea typeface="Century Gothic"/>
                <a:cs typeface="Century Gothic"/>
                <a:sym typeface="Century Gothic"/>
              </a:rPr>
              <a:t>Lesson 1: Hook lesson- making pottery with clay for Roman banquet.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chemeClr val="dk1"/>
                </a:solidFill>
                <a:latin typeface="Century Gothic"/>
                <a:ea typeface="Century Gothic"/>
                <a:cs typeface="Century Gothic"/>
                <a:sym typeface="Century Gothic"/>
              </a:rPr>
              <a:t>Lesson 2: Geograpical position of where the Roman Empire took over.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chemeClr val="dk1"/>
                </a:solidFill>
                <a:latin typeface="Century Gothic"/>
                <a:ea typeface="Century Gothic"/>
                <a:cs typeface="Century Gothic"/>
                <a:sym typeface="Century Gothic"/>
              </a:rPr>
              <a:t>Lesson 3: What did the Romans invent that we still use today?</a:t>
            </a:r>
            <a:endParaRPr b="0" i="0" sz="1400" u="none" cap="none" strike="noStrike">
              <a:solidFill>
                <a:srgbClr val="000000"/>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GB" sz="900">
                <a:solidFill>
                  <a:schemeClr val="dk1"/>
                </a:solidFill>
                <a:latin typeface="Century Gothic"/>
                <a:ea typeface="Century Gothic"/>
                <a:cs typeface="Century Gothic"/>
                <a:sym typeface="Century Gothic"/>
              </a:rPr>
              <a:t>Lesson 4 and 5 Comparison of school in the Roman times and school in the modern day. (Flap out book - 3 sections, now, roman and similarities and differences)</a:t>
            </a:r>
            <a:endParaRPr sz="900">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GB" sz="900">
                <a:solidFill>
                  <a:schemeClr val="dk1"/>
                </a:solidFill>
                <a:latin typeface="Century Gothic"/>
                <a:ea typeface="Century Gothic"/>
                <a:cs typeface="Century Gothic"/>
                <a:sym typeface="Century Gothic"/>
              </a:rPr>
              <a:t>Lesson 4: What did the Romans invent that we still use today?  DT lesson- Design Roman Chariot to design, make and evaluate.</a:t>
            </a:r>
            <a:endParaRPr sz="900">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GB" sz="1000">
                <a:solidFill>
                  <a:schemeClr val="dk1"/>
                </a:solidFill>
                <a:latin typeface="Century Gothic"/>
                <a:ea typeface="Century Gothic"/>
                <a:cs typeface="Century Gothic"/>
                <a:sym typeface="Century Gothic"/>
              </a:rPr>
              <a:t>Lesson 5+6- Make Roman chariot- wheels and axels then evaluate design.</a:t>
            </a:r>
            <a:endParaRPr sz="1000">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GB" sz="1000">
                <a:solidFill>
                  <a:schemeClr val="dk1"/>
                </a:solidFill>
                <a:latin typeface="Century Gothic"/>
                <a:ea typeface="Century Gothic"/>
                <a:cs typeface="Century Gothic"/>
                <a:sym typeface="Century Gothic"/>
              </a:rPr>
              <a:t>Lesson 7- Music lesson- Roman music- create their own signal for in the Army- look at Roman Army- look at tempo and using silence for dramatic effect. Instruments and body</a:t>
            </a:r>
            <a:endParaRPr sz="1000">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GB" sz="1000">
                <a:solidFill>
                  <a:schemeClr val="dk1"/>
                </a:solidFill>
                <a:latin typeface="Century Gothic"/>
                <a:ea typeface="Century Gothic"/>
                <a:cs typeface="Century Gothic"/>
                <a:sym typeface="Century Gothic"/>
              </a:rPr>
              <a:t>Lesson 8- Roman numerals/ telling time lesson</a:t>
            </a:r>
            <a:endParaRPr sz="1000">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GB" sz="1000">
                <a:solidFill>
                  <a:schemeClr val="dk1"/>
                </a:solidFill>
                <a:latin typeface="Century Gothic"/>
                <a:ea typeface="Century Gothic"/>
                <a:cs typeface="Century Gothic"/>
                <a:sym typeface="Century Gothic"/>
              </a:rPr>
              <a:t>Lesson 9: Roman housing- Compare how it is different to modern day life and also to one other period of time. Art lesson- Roman Mosaics</a:t>
            </a:r>
            <a:endParaRPr sz="1000">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GB" sz="1000">
                <a:solidFill>
                  <a:schemeClr val="dk1"/>
                </a:solidFill>
                <a:latin typeface="Century Gothic"/>
                <a:ea typeface="Century Gothic"/>
                <a:cs typeface="Century Gothic"/>
                <a:sym typeface="Century Gothic"/>
              </a:rPr>
              <a:t>Lesson 10- Roman timeline of events- Julius caesar, Boudicca, fall of rome.</a:t>
            </a:r>
            <a:endParaRPr sz="1000">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GB" sz="1000">
                <a:solidFill>
                  <a:schemeClr val="dk1"/>
                </a:solidFill>
                <a:latin typeface="Century Gothic"/>
                <a:ea typeface="Century Gothic"/>
                <a:cs typeface="Century Gothic"/>
                <a:sym typeface="Century Gothic"/>
              </a:rPr>
              <a:t>Lesson 11- Romulus and Remus and Roman Beliefs.</a:t>
            </a:r>
            <a:endParaRPr sz="1000">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GB" sz="1000">
                <a:solidFill>
                  <a:schemeClr val="dk1"/>
                </a:solidFill>
                <a:latin typeface="Century Gothic"/>
                <a:ea typeface="Century Gothic"/>
                <a:cs typeface="Century Gothic"/>
                <a:sym typeface="Century Gothic"/>
              </a:rPr>
              <a:t>Lesson 12- Timeline of events</a:t>
            </a:r>
            <a:endParaRPr sz="1000">
              <a:solidFill>
                <a:schemeClr val="dk1"/>
              </a:solidFill>
              <a:latin typeface="Century Gothic"/>
              <a:ea typeface="Century Gothic"/>
              <a:cs typeface="Century Gothic"/>
              <a:sym typeface="Century Gothic"/>
            </a:endParaRPr>
          </a:p>
        </p:txBody>
      </p:sp>
      <p:sp>
        <p:nvSpPr>
          <p:cNvPr id="115" name="Google Shape;115;p4"/>
          <p:cNvSpPr txBox="1"/>
          <p:nvPr/>
        </p:nvSpPr>
        <p:spPr>
          <a:xfrm>
            <a:off x="4912477" y="5306043"/>
            <a:ext cx="1608227" cy="128548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68"/>
              <a:buFont typeface="Arial"/>
              <a:buNone/>
            </a:pPr>
            <a:r>
              <a:rPr b="1" i="0" lang="en-GB" sz="968" u="none" cap="none" strike="noStrike">
                <a:solidFill>
                  <a:schemeClr val="dk1"/>
                </a:solidFill>
                <a:latin typeface="Century Gothic"/>
                <a:ea typeface="Century Gothic"/>
                <a:cs typeface="Century Gothic"/>
                <a:sym typeface="Century Gothic"/>
              </a:rPr>
              <a:t>Trips and Experiences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68"/>
              <a:buFont typeface="Arial"/>
              <a:buNone/>
            </a:pPr>
            <a:r>
              <a:t/>
            </a:r>
            <a:endParaRPr b="0" i="0" sz="968"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68"/>
              <a:buFont typeface="Arial"/>
              <a:buNone/>
            </a:pPr>
            <a:r>
              <a:rPr b="0" i="0" lang="en-GB" sz="968" u="none" cap="none" strike="noStrike">
                <a:solidFill>
                  <a:schemeClr val="dk1"/>
                </a:solidFill>
                <a:latin typeface="Calibri"/>
                <a:ea typeface="Calibri"/>
                <a:cs typeface="Calibri"/>
                <a:sym typeface="Calibri"/>
              </a:rPr>
              <a:t>Clay experience of making own pottery.</a:t>
            </a:r>
            <a:endParaRPr b="0" i="0" sz="968"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68"/>
              <a:buFont typeface="Arial"/>
              <a:buNone/>
            </a:pPr>
            <a:r>
              <a:rPr b="0" i="0" lang="en-GB" sz="968" u="none" cap="none" strike="noStrike">
                <a:solidFill>
                  <a:schemeClr val="dk1"/>
                </a:solidFill>
                <a:latin typeface="Calibri"/>
                <a:ea typeface="Calibri"/>
                <a:cs typeface="Calibri"/>
                <a:sym typeface="Calibri"/>
              </a:rPr>
              <a:t>History museum in Leeds next half term to consolidate knowledge?</a:t>
            </a:r>
            <a:endParaRPr b="0" i="0" sz="968"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68"/>
              <a:buFont typeface="Arial"/>
              <a:buNone/>
            </a:pPr>
            <a:r>
              <a:t/>
            </a:r>
            <a:endParaRPr b="0" i="0" sz="968" u="none" cap="none" strike="noStrike">
              <a:solidFill>
                <a:schemeClr val="dk1"/>
              </a:solidFill>
              <a:latin typeface="Calibri"/>
              <a:ea typeface="Calibri"/>
              <a:cs typeface="Calibri"/>
              <a:sym typeface="Calibri"/>
            </a:endParaRPr>
          </a:p>
        </p:txBody>
      </p:sp>
      <p:sp>
        <p:nvSpPr>
          <p:cNvPr id="116" name="Google Shape;116;p4"/>
          <p:cNvSpPr txBox="1"/>
          <p:nvPr/>
        </p:nvSpPr>
        <p:spPr>
          <a:xfrm>
            <a:off x="256667" y="6848106"/>
            <a:ext cx="6259094" cy="987193"/>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68"/>
              <a:buFont typeface="Arial"/>
              <a:buNone/>
            </a:pPr>
            <a:r>
              <a:rPr b="1" i="0" lang="en-GB" sz="968" u="none" cap="none" strike="noStrike">
                <a:solidFill>
                  <a:schemeClr val="dk1"/>
                </a:solidFill>
                <a:latin typeface="Century Gothic"/>
                <a:ea typeface="Century Gothic"/>
                <a:cs typeface="Century Gothic"/>
                <a:sym typeface="Century Gothic"/>
              </a:rPr>
              <a:t>Other subject Coverage:</a:t>
            </a:r>
            <a:endParaRPr b="1" i="0" sz="968"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968"/>
              <a:buFont typeface="Arial"/>
              <a:buNone/>
            </a:pPr>
            <a:r>
              <a:rPr b="1" i="0" lang="en-GB" sz="968" u="none" cap="none" strike="noStrike">
                <a:solidFill>
                  <a:schemeClr val="dk1"/>
                </a:solidFill>
                <a:latin typeface="Century Gothic"/>
                <a:ea typeface="Century Gothic"/>
                <a:cs typeface="Century Gothic"/>
                <a:sym typeface="Century Gothic"/>
              </a:rPr>
              <a:t>Art and DT- Clay making</a:t>
            </a:r>
            <a:endParaRPr b="1" i="0" sz="968"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968"/>
              <a:buFont typeface="Arial"/>
              <a:buNone/>
            </a:pPr>
            <a:r>
              <a:t/>
            </a:r>
            <a:endParaRPr b="1" i="0" sz="968"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968"/>
              <a:buFont typeface="Arial"/>
              <a:buNone/>
            </a:pPr>
            <a:r>
              <a:t/>
            </a:r>
            <a:endParaRPr b="1" i="0" sz="968" u="none" cap="none" strike="noStrike">
              <a:solidFill>
                <a:schemeClr val="dk1"/>
              </a:solidFill>
              <a:latin typeface="Century Gothic"/>
              <a:ea typeface="Century Gothic"/>
              <a:cs typeface="Century Gothic"/>
              <a:sym typeface="Century Gothic"/>
            </a:endParaRPr>
          </a:p>
        </p:txBody>
      </p:sp>
      <p:sp>
        <p:nvSpPr>
          <p:cNvPr id="117" name="Google Shape;117;p4"/>
          <p:cNvSpPr txBox="1"/>
          <p:nvPr/>
        </p:nvSpPr>
        <p:spPr>
          <a:xfrm>
            <a:off x="2579500" y="5313600"/>
            <a:ext cx="2264100" cy="14346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68"/>
              <a:buFont typeface="Arial"/>
              <a:buNone/>
            </a:pPr>
            <a:r>
              <a:rPr b="1" i="0" lang="en-GB" sz="968" u="none" cap="none" strike="noStrike">
                <a:solidFill>
                  <a:schemeClr val="dk1"/>
                </a:solidFill>
                <a:latin typeface="Century Gothic"/>
                <a:ea typeface="Century Gothic"/>
                <a:cs typeface="Century Gothic"/>
                <a:sym typeface="Century Gothic"/>
              </a:rPr>
              <a:t>Extended Writing Genres and Activities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68"/>
              <a:buFont typeface="Arial"/>
              <a:buNone/>
            </a:pPr>
            <a:r>
              <a:rPr b="0" i="0" lang="en-GB" sz="968" u="none" cap="none" strike="noStrike">
                <a:solidFill>
                  <a:schemeClr val="dk1"/>
                </a:solidFill>
                <a:latin typeface="Calibri"/>
                <a:ea typeface="Calibri"/>
                <a:cs typeface="Calibri"/>
                <a:sym typeface="Calibri"/>
              </a:rPr>
              <a:t>Produce a newspaper / newsletter / leaflet to present findings.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68"/>
              <a:buFont typeface="Arial"/>
              <a:buNone/>
            </a:pPr>
            <a:r>
              <a:rPr b="0" i="0" lang="en-GB" sz="968" u="none" cap="none" strike="noStrike">
                <a:solidFill>
                  <a:schemeClr val="dk1"/>
                </a:solidFill>
                <a:latin typeface="Calibri"/>
                <a:ea typeface="Calibri"/>
                <a:cs typeface="Calibri"/>
                <a:sym typeface="Calibri"/>
              </a:rPr>
              <a:t>News report / radio report to practise oracy skills.</a:t>
            </a:r>
            <a:endParaRPr b="0" i="0" sz="968"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68"/>
              <a:buFont typeface="Arial"/>
              <a:buNone/>
            </a:pPr>
            <a:r>
              <a:rPr b="0" i="0" lang="en-GB" sz="968" u="none" cap="none" strike="noStrike">
                <a:solidFill>
                  <a:schemeClr val="dk1"/>
                </a:solidFill>
                <a:latin typeface="Calibri"/>
                <a:ea typeface="Calibri"/>
                <a:cs typeface="Calibri"/>
                <a:sym typeface="Calibri"/>
              </a:rPr>
              <a:t>Diary entry</a:t>
            </a:r>
            <a:endParaRPr b="0" i="0" sz="968"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68"/>
              <a:buFont typeface="Arial"/>
              <a:buNone/>
            </a:pPr>
            <a:r>
              <a:rPr b="0" i="0" lang="en-GB" sz="968" u="none" cap="none" strike="noStrike">
                <a:solidFill>
                  <a:schemeClr val="dk1"/>
                </a:solidFill>
                <a:latin typeface="Calibri"/>
                <a:ea typeface="Calibri"/>
                <a:cs typeface="Calibri"/>
                <a:sym typeface="Calibri"/>
              </a:rPr>
              <a:t>Job applications</a:t>
            </a:r>
            <a:endParaRPr b="0" i="0" sz="968"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68"/>
              <a:buFont typeface="Arial"/>
              <a:buNone/>
            </a:pPr>
            <a:r>
              <a:t/>
            </a:r>
            <a:endParaRPr b="0" i="0" sz="968" u="none" cap="none" strike="noStrike">
              <a:solidFill>
                <a:schemeClr val="dk1"/>
              </a:solidFill>
              <a:latin typeface="Calibri"/>
              <a:ea typeface="Calibri"/>
              <a:cs typeface="Calibri"/>
              <a:sym typeface="Calibri"/>
            </a:endParaRPr>
          </a:p>
        </p:txBody>
      </p:sp>
      <p:sp>
        <p:nvSpPr>
          <p:cNvPr id="118" name="Google Shape;118;p4"/>
          <p:cNvSpPr txBox="1"/>
          <p:nvPr/>
        </p:nvSpPr>
        <p:spPr>
          <a:xfrm>
            <a:off x="258262" y="456586"/>
            <a:ext cx="1606634" cy="987193"/>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68"/>
              <a:buFont typeface="Arial"/>
              <a:buNone/>
            </a:pPr>
            <a:r>
              <a:rPr b="1" i="0" lang="en-GB" sz="968" u="none" cap="none" strike="noStrike">
                <a:solidFill>
                  <a:schemeClr val="dk1"/>
                </a:solidFill>
                <a:latin typeface="Century Gothic"/>
                <a:ea typeface="Century Gothic"/>
                <a:cs typeface="Century Gothic"/>
                <a:sym typeface="Century Gothic"/>
              </a:rPr>
              <a:t>Hook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68"/>
              <a:buFont typeface="Arial"/>
              <a:buNone/>
            </a:pPr>
            <a:r>
              <a:rPr b="0" i="0" lang="en-GB" sz="968" u="none" cap="none" strike="noStrike">
                <a:solidFill>
                  <a:schemeClr val="dk1"/>
                </a:solidFill>
                <a:latin typeface="Century Gothic"/>
                <a:ea typeface="Century Gothic"/>
                <a:cs typeface="Century Gothic"/>
                <a:sym typeface="Century Gothic"/>
              </a:rPr>
              <a:t>Clay making of Roman pottery for a banquet.</a:t>
            </a:r>
            <a:endParaRPr b="0" i="0" sz="1400" u="none" cap="none" strike="noStrike">
              <a:solidFill>
                <a:srgbClr val="000000"/>
              </a:solidFill>
              <a:latin typeface="Arial"/>
              <a:ea typeface="Arial"/>
              <a:cs typeface="Arial"/>
              <a:sym typeface="Arial"/>
            </a:endParaRPr>
          </a:p>
        </p:txBody>
      </p:sp>
      <p:sp>
        <p:nvSpPr>
          <p:cNvPr id="119" name="Google Shape;119;p4"/>
          <p:cNvSpPr txBox="1"/>
          <p:nvPr/>
        </p:nvSpPr>
        <p:spPr>
          <a:xfrm>
            <a:off x="4983072" y="448757"/>
            <a:ext cx="1606634" cy="987193"/>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68"/>
              <a:buFont typeface="Arial"/>
              <a:buNone/>
            </a:pPr>
            <a:r>
              <a:rPr b="1" i="0" lang="en-GB" sz="968" u="none" cap="none" strike="noStrike">
                <a:solidFill>
                  <a:schemeClr val="dk1"/>
                </a:solidFill>
                <a:latin typeface="Century Gothic"/>
                <a:ea typeface="Century Gothic"/>
                <a:cs typeface="Century Gothic"/>
                <a:sym typeface="Century Gothic"/>
              </a:rPr>
              <a:t>Topic Outcome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68"/>
              <a:buFont typeface="Arial"/>
              <a:buNone/>
            </a:pPr>
            <a:r>
              <a:rPr b="0" i="0" lang="en-GB" sz="968" u="none" cap="none" strike="noStrike">
                <a:solidFill>
                  <a:schemeClr val="dk1"/>
                </a:solidFill>
                <a:latin typeface="Calibri"/>
                <a:ea typeface="Calibri"/>
                <a:cs typeface="Calibri"/>
                <a:sym typeface="Calibri"/>
              </a:rPr>
              <a:t>Children create a presentation on life as a Roman soldier.</a:t>
            </a:r>
            <a:endParaRPr b="0" i="0" sz="1400" u="none" cap="none" strike="noStrike">
              <a:solidFill>
                <a:srgbClr val="000000"/>
              </a:solidFill>
              <a:latin typeface="Arial"/>
              <a:ea typeface="Arial"/>
              <a:cs typeface="Arial"/>
              <a:sym typeface="Arial"/>
            </a:endParaRPr>
          </a:p>
        </p:txBody>
      </p:sp>
      <p:pic>
        <p:nvPicPr>
          <p:cNvPr id="120" name="Google Shape;120;p4"/>
          <p:cNvPicPr preferRelativeResize="0"/>
          <p:nvPr/>
        </p:nvPicPr>
        <p:blipFill rotWithShape="1">
          <a:blip r:embed="rId3">
            <a:alphaModFix/>
          </a:blip>
          <a:srcRect b="0" l="0" r="0" t="0"/>
          <a:stretch/>
        </p:blipFill>
        <p:spPr>
          <a:xfrm>
            <a:off x="4633546" y="7652669"/>
            <a:ext cx="1598966" cy="1656761"/>
          </a:xfrm>
          <a:prstGeom prst="ellipse">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2018-07-04T20:22:24Z</dcterms:created>
  <dc:creator>Kate Standish</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0x0101002169051C11483E4086689631A732D62C</vt:lpwstr>
  </property>
</Properties>
</file>