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9906000" cx="6858000"/>
  <p:notesSz cx="6858000" cy="9144000"/>
  <p:embeddedFontLst>
    <p:embeddedFont>
      <p:font typeface="Petit Formal Script"/>
      <p:regular r:id="rId10"/>
    </p:embeddedFont>
    <p:embeddedFont>
      <p:font typeface="Century Gothic"/>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jgDIE6rYBYWwe6fconRm6Iw2s9M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04C5AEF-3089-4D3F-A75D-0776697EAA22}">
  <a:tblStyle styleId="{E04C5AEF-3089-4D3F-A75D-0776697EAA2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CenturyGothic-regular.fntdata"/><Relationship Id="rId10" Type="http://schemas.openxmlformats.org/officeDocument/2006/relationships/font" Target="fonts/PetitFormalScript-regular.fntdata"/><Relationship Id="rId13" Type="http://schemas.openxmlformats.org/officeDocument/2006/relationships/font" Target="fonts/CenturyGothic-italic.fntdata"/><Relationship Id="rId12" Type="http://schemas.openxmlformats.org/officeDocument/2006/relationships/font" Target="fonts/CenturyGothic-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 name="Shape 15"/>
        <p:cNvGrpSpPr/>
        <p:nvPr/>
      </p:nvGrpSpPr>
      <p:grpSpPr>
        <a:xfrm>
          <a:off x="0" y="0"/>
          <a:ext cx="0" cy="0"/>
          <a:chOff x="0" y="0"/>
          <a:chExt cx="0" cy="0"/>
        </a:xfrm>
      </p:grpSpPr>
      <p:sp>
        <p:nvSpPr>
          <p:cNvPr id="16" name="Google Shape;16;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5"/>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5"/>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1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6"/>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6"/>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1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7"/>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7"/>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3" name="Google Shape;23;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8"/>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8"/>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29" name="Google Shape;29;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9"/>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9"/>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5" name="Google Shape;35;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0"/>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0"/>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1" name="Google Shape;41;p10"/>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1"/>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1"/>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8" name="Google Shape;48;p11"/>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9" name="Google Shape;49;p11"/>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0" name="Google Shape;50;p11"/>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1" name="Google Shape;51;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3"/>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3"/>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13"/>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4"/>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4"/>
          <p:cNvSpPr/>
          <p:nvPr>
            <p:ph idx="2" type="pic"/>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68" name="Google Shape;68;p14"/>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1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5"/>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jpg"/><Relationship Id="rId5"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title"/>
          </p:nvPr>
        </p:nvSpPr>
        <p:spPr>
          <a:xfrm>
            <a:off x="460375" y="503336"/>
            <a:ext cx="5915100" cy="1914600"/>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90000"/>
              </a:lnSpc>
              <a:spcBef>
                <a:spcPts val="0"/>
              </a:spcBef>
              <a:spcAft>
                <a:spcPts val="0"/>
              </a:spcAft>
              <a:buClr>
                <a:srgbClr val="0070C0"/>
              </a:buClr>
              <a:buSzPct val="100000"/>
              <a:buFont typeface="Century Gothic"/>
              <a:buNone/>
            </a:pPr>
            <a:r>
              <a:rPr b="1" lang="en-GB" sz="4800">
                <a:solidFill>
                  <a:srgbClr val="0070C0"/>
                </a:solidFill>
                <a:latin typeface="Petit Formal Script"/>
                <a:ea typeface="Petit Formal Script"/>
                <a:cs typeface="Petit Formal Script"/>
                <a:sym typeface="Petit Formal Script"/>
              </a:rPr>
              <a:t>Year 3</a:t>
            </a:r>
            <a:br>
              <a:rPr b="1" lang="en-GB" sz="4800">
                <a:solidFill>
                  <a:srgbClr val="0070C0"/>
                </a:solidFill>
                <a:latin typeface="Petit Formal Script"/>
                <a:ea typeface="Petit Formal Script"/>
                <a:cs typeface="Petit Formal Script"/>
                <a:sym typeface="Petit Formal Script"/>
              </a:rPr>
            </a:br>
            <a:r>
              <a:rPr b="1" lang="en-GB" sz="4800">
                <a:solidFill>
                  <a:srgbClr val="0070C0"/>
                </a:solidFill>
                <a:latin typeface="Petit Formal Script"/>
                <a:ea typeface="Petit Formal Script"/>
                <a:cs typeface="Petit Formal Script"/>
                <a:sym typeface="Petit Formal Script"/>
              </a:rPr>
              <a:t>Summer 1</a:t>
            </a:r>
            <a:br>
              <a:rPr b="1" lang="en-GB" sz="4800">
                <a:solidFill>
                  <a:srgbClr val="0070C0"/>
                </a:solidFill>
                <a:latin typeface="Petit Formal Script"/>
                <a:ea typeface="Petit Formal Script"/>
                <a:cs typeface="Petit Formal Script"/>
                <a:sym typeface="Petit Formal Script"/>
              </a:rPr>
            </a:br>
            <a:r>
              <a:rPr b="1" lang="en-GB" sz="4800">
                <a:solidFill>
                  <a:srgbClr val="0070C0"/>
                </a:solidFill>
                <a:latin typeface="Petit Formal Script"/>
                <a:ea typeface="Petit Formal Script"/>
                <a:cs typeface="Petit Formal Script"/>
                <a:sym typeface="Petit Formal Script"/>
              </a:rPr>
              <a:t>On the cliff top</a:t>
            </a: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r>
              <a:rPr lang="en-GB" sz="4800">
                <a:latin typeface="Petit Formal Script"/>
                <a:ea typeface="Petit Formal Script"/>
                <a:cs typeface="Petit Formal Script"/>
                <a:sym typeface="Petit Formal Script"/>
              </a:rPr>
              <a:t>Curriculum Driver:</a:t>
            </a:r>
            <a:r>
              <a:rPr lang="en-GB" sz="4800">
                <a:latin typeface="Century Gothic"/>
                <a:ea typeface="Century Gothic"/>
                <a:cs typeface="Century Gothic"/>
                <a:sym typeface="Century Gothic"/>
              </a:rPr>
              <a:t> </a:t>
            </a:r>
            <a:br>
              <a:rPr lang="en-GB" sz="4800">
                <a:latin typeface="Century Gothic"/>
                <a:ea typeface="Century Gothic"/>
                <a:cs typeface="Century Gothic"/>
                <a:sym typeface="Century Gothic"/>
              </a:rPr>
            </a:br>
            <a:br>
              <a:rPr lang="en-GB" sz="4800">
                <a:latin typeface="Century Gothic"/>
                <a:ea typeface="Century Gothic"/>
                <a:cs typeface="Century Gothic"/>
                <a:sym typeface="Century Gothic"/>
              </a:rPr>
            </a:br>
            <a:r>
              <a:rPr lang="en-GB" sz="3100">
                <a:latin typeface="Petit Formal Script"/>
                <a:ea typeface="Petit Formal Script"/>
                <a:cs typeface="Petit Formal Script"/>
                <a:sym typeface="Petit Formal Script"/>
              </a:rPr>
              <a:t>Science – rocks and soil</a:t>
            </a:r>
            <a:br>
              <a:rPr lang="en-GB" sz="3100">
                <a:latin typeface="Petit Formal Script"/>
                <a:ea typeface="Petit Formal Script"/>
                <a:cs typeface="Petit Formal Script"/>
                <a:sym typeface="Petit Formal Script"/>
              </a:rPr>
            </a:br>
            <a:r>
              <a:rPr lang="en-GB" sz="3100">
                <a:latin typeface="Petit Formal Script"/>
                <a:ea typeface="Petit Formal Script"/>
                <a:cs typeface="Petit Formal Script"/>
                <a:sym typeface="Petit Formal Script"/>
              </a:rPr>
              <a:t>Geography </a:t>
            </a:r>
            <a:br>
              <a:rPr lang="en-GB" sz="4400"/>
            </a:br>
            <a:endParaRPr sz="4800">
              <a:latin typeface="Century Gothic"/>
              <a:ea typeface="Century Gothic"/>
              <a:cs typeface="Century Gothic"/>
              <a:sym typeface="Century Gothic"/>
            </a:endParaRPr>
          </a:p>
        </p:txBody>
      </p:sp>
      <p:sp>
        <p:nvSpPr>
          <p:cNvPr descr="Image result for tutankhamun" id="89" name="Google Shape;89;p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 name="Google Shape;90;p1"/>
          <p:cNvSpPr txBox="1"/>
          <p:nvPr>
            <p:ph idx="11" type="ftr"/>
          </p:nvPr>
        </p:nvSpPr>
        <p:spPr>
          <a:xfrm>
            <a:off x="1831180" y="9143297"/>
            <a:ext cx="3195638" cy="52740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GB" sz="1800">
                <a:solidFill>
                  <a:srgbClr val="0070C0"/>
                </a:solidFill>
                <a:latin typeface="Petit Formal Script"/>
                <a:ea typeface="Petit Formal Script"/>
                <a:cs typeface="Petit Formal Script"/>
                <a:sym typeface="Petit Formal Script"/>
              </a:rPr>
              <a:t>Create  Explore  Discover</a:t>
            </a:r>
            <a:endParaRPr>
              <a:latin typeface="Petit Formal Script"/>
              <a:ea typeface="Petit Formal Script"/>
              <a:cs typeface="Petit Formal Script"/>
              <a:sym typeface="Petit Formal Script"/>
            </a:endParaRPr>
          </a:p>
        </p:txBody>
      </p:sp>
      <p:pic>
        <p:nvPicPr>
          <p:cNvPr id="91" name="Google Shape;91;p1"/>
          <p:cNvPicPr preferRelativeResize="0"/>
          <p:nvPr/>
        </p:nvPicPr>
        <p:blipFill rotWithShape="1">
          <a:blip r:embed="rId3">
            <a:alphaModFix/>
          </a:blip>
          <a:srcRect b="0" l="0" r="0" t="0"/>
          <a:stretch/>
        </p:blipFill>
        <p:spPr>
          <a:xfrm>
            <a:off x="5026818" y="235300"/>
            <a:ext cx="1532324" cy="1579222"/>
          </a:xfrm>
          <a:prstGeom prst="rect">
            <a:avLst/>
          </a:prstGeom>
          <a:noFill/>
          <a:ln>
            <a:noFill/>
          </a:ln>
        </p:spPr>
      </p:pic>
      <p:pic>
        <p:nvPicPr>
          <p:cNvPr descr="Image result for at the seaside" id="92" name="Google Shape;92;p1"/>
          <p:cNvPicPr preferRelativeResize="0"/>
          <p:nvPr/>
        </p:nvPicPr>
        <p:blipFill rotWithShape="1">
          <a:blip r:embed="rId4">
            <a:alphaModFix/>
          </a:blip>
          <a:srcRect b="0" l="0" r="0" t="0"/>
          <a:stretch/>
        </p:blipFill>
        <p:spPr>
          <a:xfrm>
            <a:off x="2254777" y="3256249"/>
            <a:ext cx="2812525" cy="2546025"/>
          </a:xfrm>
          <a:prstGeom prst="rect">
            <a:avLst/>
          </a:prstGeom>
          <a:noFill/>
          <a:ln cap="flat" cmpd="sng" w="57150">
            <a:solidFill>
              <a:srgbClr val="0070C0"/>
            </a:solidFill>
            <a:prstDash val="solid"/>
            <a:round/>
            <a:headEnd len="sm" w="sm" type="none"/>
            <a:tailEnd len="sm" w="sm" type="none"/>
          </a:ln>
        </p:spPr>
      </p:pic>
      <p:pic>
        <p:nvPicPr>
          <p:cNvPr id="93" name="Google Shape;93;p1"/>
          <p:cNvPicPr preferRelativeResize="0"/>
          <p:nvPr/>
        </p:nvPicPr>
        <p:blipFill>
          <a:blip r:embed="rId5">
            <a:alphaModFix/>
          </a:blip>
          <a:stretch>
            <a:fillRect/>
          </a:stretch>
        </p:blipFill>
        <p:spPr>
          <a:xfrm>
            <a:off x="2254775" y="3224325"/>
            <a:ext cx="2812525" cy="2609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ph type="title"/>
          </p:nvPr>
        </p:nvSpPr>
        <p:spPr>
          <a:xfrm>
            <a:off x="471486" y="881472"/>
            <a:ext cx="5915025" cy="744632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Century Gothic"/>
              <a:buNone/>
            </a:pPr>
            <a:r>
              <a:rPr b="1" lang="en-GB" sz="2000" u="sng">
                <a:solidFill>
                  <a:srgbClr val="0070C0"/>
                </a:solidFill>
                <a:latin typeface="Petit Formal Script"/>
                <a:ea typeface="Petit Formal Script"/>
                <a:cs typeface="Petit Formal Script"/>
                <a:sym typeface="Petit Formal Script"/>
              </a:rPr>
              <a:t>Year 3</a:t>
            </a:r>
            <a:br>
              <a:rPr b="1" lang="en-GB" sz="2000" u="sng">
                <a:solidFill>
                  <a:srgbClr val="0070C0"/>
                </a:solidFill>
                <a:latin typeface="Petit Formal Script"/>
                <a:ea typeface="Petit Formal Script"/>
                <a:cs typeface="Petit Formal Script"/>
                <a:sym typeface="Petit Formal Script"/>
              </a:rPr>
            </a:br>
            <a:r>
              <a:rPr b="1" lang="en-GB" sz="2000" u="sng">
                <a:solidFill>
                  <a:srgbClr val="0070C0"/>
                </a:solidFill>
                <a:latin typeface="Petit Formal Script"/>
                <a:ea typeface="Petit Formal Script"/>
                <a:cs typeface="Petit Formal Script"/>
                <a:sym typeface="Petit Formal Script"/>
              </a:rPr>
              <a:t>Summer 1 – On the cliff top</a:t>
            </a:r>
            <a:br>
              <a:rPr b="1" lang="en-GB" sz="2000">
                <a:solidFill>
                  <a:srgbClr val="00B050"/>
                </a:solidFill>
                <a:latin typeface="Century Gothic"/>
                <a:ea typeface="Century Gothic"/>
                <a:cs typeface="Century Gothic"/>
                <a:sym typeface="Century Gothic"/>
              </a:rPr>
            </a:br>
            <a:br>
              <a:rPr b="1" lang="en-GB" sz="2000">
                <a:solidFill>
                  <a:srgbClr val="2E75B5"/>
                </a:solidFill>
                <a:latin typeface="Century Gothic"/>
                <a:ea typeface="Century Gothic"/>
                <a:cs typeface="Century Gothic"/>
                <a:sym typeface="Century Gothic"/>
              </a:rPr>
            </a:br>
            <a:r>
              <a:rPr b="1" lang="en-GB" sz="1300" u="sng">
                <a:latin typeface="Century Gothic"/>
                <a:ea typeface="Century Gothic"/>
                <a:cs typeface="Century Gothic"/>
                <a:sym typeface="Century Gothic"/>
              </a:rPr>
              <a:t>K</a:t>
            </a:r>
            <a:r>
              <a:rPr b="1" lang="en-GB" sz="1300" u="sng">
                <a:latin typeface="Petit Formal Script"/>
                <a:ea typeface="Petit Formal Script"/>
                <a:cs typeface="Petit Formal Script"/>
                <a:sym typeface="Petit Formal Script"/>
              </a:rPr>
              <a:t>ey Curriculum Driver:</a:t>
            </a:r>
            <a:r>
              <a:rPr b="1" lang="en-GB" sz="1300">
                <a:latin typeface="Petit Formal Script"/>
                <a:ea typeface="Petit Formal Script"/>
                <a:cs typeface="Petit Formal Script"/>
                <a:sym typeface="Petit Formal Script"/>
              </a:rPr>
              <a:t>  Science</a:t>
            </a:r>
            <a:br>
              <a:rPr b="1" lang="en-GB" sz="1300">
                <a:latin typeface="Petit Formal Script"/>
                <a:ea typeface="Petit Formal Script"/>
                <a:cs typeface="Petit Formal Script"/>
                <a:sym typeface="Petit Formal Script"/>
              </a:rPr>
            </a:br>
            <a:br>
              <a:rPr b="1" lang="en-GB" sz="1300">
                <a:latin typeface="Petit Formal Script"/>
                <a:ea typeface="Petit Formal Script"/>
                <a:cs typeface="Petit Formal Script"/>
                <a:sym typeface="Petit Formal Script"/>
              </a:rPr>
            </a:br>
            <a:r>
              <a:rPr b="1" lang="en-GB" sz="1300" u="sng">
                <a:latin typeface="Petit Formal Script"/>
                <a:ea typeface="Petit Formal Script"/>
                <a:cs typeface="Petit Formal Script"/>
                <a:sym typeface="Petit Formal Script"/>
              </a:rPr>
              <a:t>Other Curriculum Areas: </a:t>
            </a:r>
            <a:r>
              <a:rPr lang="en-GB" sz="1300">
                <a:latin typeface="Petit Formal Script"/>
                <a:ea typeface="Petit Formal Script"/>
                <a:cs typeface="Petit Formal Script"/>
                <a:sym typeface="Petit Formal Script"/>
              </a:rPr>
              <a:t>Geography </a:t>
            </a:r>
            <a:br>
              <a:rPr b="1" lang="en-GB" sz="1300">
                <a:latin typeface="Petit Formal Script"/>
                <a:ea typeface="Petit Formal Script"/>
                <a:cs typeface="Petit Formal Script"/>
                <a:sym typeface="Petit Formal Script"/>
              </a:rPr>
            </a:br>
            <a:br>
              <a:rPr b="1" lang="en-GB" sz="1300">
                <a:latin typeface="Petit Formal Script"/>
                <a:ea typeface="Petit Formal Script"/>
                <a:cs typeface="Petit Formal Script"/>
                <a:sym typeface="Petit Formal Script"/>
              </a:rPr>
            </a:br>
            <a:r>
              <a:rPr b="1" lang="en-GB" sz="1300" u="sng">
                <a:latin typeface="Petit Formal Script"/>
                <a:ea typeface="Petit Formal Script"/>
                <a:cs typeface="Petit Formal Script"/>
                <a:sym typeface="Petit Formal Script"/>
              </a:rPr>
              <a:t>Rationale: </a:t>
            </a:r>
            <a:r>
              <a:rPr lang="en-GB" sz="1300">
                <a:latin typeface="Petit Formal Script"/>
                <a:ea typeface="Petit Formal Script"/>
                <a:cs typeface="Petit Formal Script"/>
                <a:sym typeface="Petit Formal Script"/>
              </a:rPr>
              <a:t>On The Farm will provide the opportunity for children to explore rocks and soils and the different terrains of beach environments. Understand why they are different and how they are formed. Look into the history of beaches in the UK and how they have changed over time. Investigate a range of different materials found on the beach and how they are formed. Focus on the geography of the beach and how beaches differ from one another. We will also take a trip to a beach nearby and explore the sand, rocks and other areas of the beach. </a:t>
            </a:r>
            <a:br>
              <a:rPr lang="en-GB" sz="1300">
                <a:latin typeface="Petit Formal Script"/>
                <a:ea typeface="Petit Formal Script"/>
                <a:cs typeface="Petit Formal Script"/>
                <a:sym typeface="Petit Formal Script"/>
              </a:rPr>
            </a:br>
            <a:br>
              <a:rPr b="1" lang="en-GB" sz="1300">
                <a:latin typeface="Petit Formal Script"/>
                <a:ea typeface="Petit Formal Script"/>
                <a:cs typeface="Petit Formal Script"/>
                <a:sym typeface="Petit Formal Script"/>
              </a:rPr>
            </a:br>
            <a:r>
              <a:rPr b="1" lang="en-GB" sz="1300" u="sng">
                <a:latin typeface="Petit Formal Script"/>
                <a:ea typeface="Petit Formal Script"/>
                <a:cs typeface="Petit Formal Script"/>
                <a:sym typeface="Petit Formal Script"/>
              </a:rPr>
              <a:t>By the end of this topic, most children will have: </a:t>
            </a:r>
            <a:br>
              <a:rPr b="1"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 The ability to think independently and raise questions about working scientifically and the knowledge and skills that it brings. </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 Have confidence and competence in a full range of practical skills, taking the initiative in, for example, planning and carrying out scientific investigations. </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 Excellent scientific knowledge and understanding which is demonstrated in written and verbal explanations, solving challenging problems and reporting scientific findings.</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 High levels of originality, imagination or innovation in the application of skills.</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 A passion for science and its application in past, present and future technologies.</a:t>
            </a:r>
            <a:br>
              <a:rPr lang="en-GB" sz="1300">
                <a:latin typeface="Petit Formal Script"/>
                <a:ea typeface="Petit Formal Script"/>
                <a:cs typeface="Petit Formal Script"/>
                <a:sym typeface="Petit Formal Script"/>
              </a:rPr>
            </a:br>
            <a:r>
              <a:rPr lang="en-GB" sz="1300">
                <a:solidFill>
                  <a:schemeClr val="dk1"/>
                </a:solidFill>
                <a:latin typeface="Petit Formal Script"/>
                <a:ea typeface="Petit Formal Script"/>
                <a:cs typeface="Petit Formal Script"/>
                <a:sym typeface="Petit Formal Script"/>
              </a:rPr>
              <a:t>Design with purpose by identifying opportunities to design. </a:t>
            </a:r>
            <a:br>
              <a:rPr lang="en-GB" sz="1300">
                <a:solidFill>
                  <a:schemeClr val="dk1"/>
                </a:solidFill>
                <a:latin typeface="Petit Formal Script"/>
                <a:ea typeface="Petit Formal Script"/>
                <a:cs typeface="Petit Formal Script"/>
                <a:sym typeface="Petit Formal Script"/>
              </a:rPr>
            </a:br>
            <a:r>
              <a:rPr lang="en-GB" sz="1300">
                <a:solidFill>
                  <a:schemeClr val="dk1"/>
                </a:solidFill>
                <a:latin typeface="Petit Formal Script"/>
                <a:ea typeface="Petit Formal Script"/>
                <a:cs typeface="Petit Formal Script"/>
                <a:sym typeface="Petit Formal Script"/>
              </a:rPr>
              <a:t>• Make products by working efficiently (such as by carefully selecting materials). </a:t>
            </a:r>
            <a:br>
              <a:rPr lang="en-GB" sz="1300">
                <a:solidFill>
                  <a:schemeClr val="dk1"/>
                </a:solidFill>
                <a:latin typeface="Petit Formal Script"/>
                <a:ea typeface="Petit Formal Script"/>
                <a:cs typeface="Petit Formal Script"/>
                <a:sym typeface="Petit Formal Script"/>
              </a:rPr>
            </a:br>
            <a:r>
              <a:rPr lang="en-GB" sz="1300">
                <a:solidFill>
                  <a:schemeClr val="dk1"/>
                </a:solidFill>
                <a:latin typeface="Petit Formal Script"/>
                <a:ea typeface="Petit Formal Script"/>
                <a:cs typeface="Petit Formal Script"/>
                <a:sym typeface="Petit Formal Script"/>
              </a:rPr>
              <a:t>• Refine work and techniques as work progresses, continually evaluating the product design. </a:t>
            </a:r>
            <a:br>
              <a:rPr lang="en-GB" sz="1300">
                <a:solidFill>
                  <a:schemeClr val="dk1"/>
                </a:solidFill>
                <a:latin typeface="Petit Formal Script"/>
                <a:ea typeface="Petit Formal Script"/>
                <a:cs typeface="Petit Formal Script"/>
                <a:sym typeface="Petit Formal Script"/>
              </a:rPr>
            </a:br>
            <a:r>
              <a:rPr lang="en-GB" sz="1300">
                <a:solidFill>
                  <a:schemeClr val="dk1"/>
                </a:solidFill>
                <a:latin typeface="Petit Formal Script"/>
                <a:ea typeface="Petit Formal Script"/>
                <a:cs typeface="Petit Formal Script"/>
                <a:sym typeface="Petit Formal Script"/>
              </a:rPr>
              <a:t>• Improve upon existing designs, giving reasons for choices.  </a:t>
            </a:r>
            <a:endParaRPr sz="1300">
              <a:solidFill>
                <a:schemeClr val="dk1"/>
              </a:solidFill>
              <a:latin typeface="Petit Formal Script"/>
              <a:ea typeface="Petit Formal Script"/>
              <a:cs typeface="Petit Formal Script"/>
              <a:sym typeface="Petit Formal Script"/>
            </a:endParaRPr>
          </a:p>
          <a:p>
            <a:pPr indent="0" lvl="0" marL="0" rtl="0" algn="l">
              <a:lnSpc>
                <a:spcPct val="90000"/>
              </a:lnSpc>
              <a:spcBef>
                <a:spcPts val="0"/>
              </a:spcBef>
              <a:spcAft>
                <a:spcPts val="0"/>
              </a:spcAft>
              <a:buClr>
                <a:srgbClr val="0070C0"/>
              </a:buClr>
              <a:buSzPct val="153846"/>
              <a:buFont typeface="Century Gothic"/>
              <a:buNone/>
            </a:pPr>
            <a:br>
              <a:rPr lang="en-GB" sz="1300">
                <a:solidFill>
                  <a:schemeClr val="dk1"/>
                </a:solidFill>
                <a:latin typeface="Petit Formal Script"/>
                <a:ea typeface="Petit Formal Script"/>
                <a:cs typeface="Petit Formal Script"/>
                <a:sym typeface="Petit Formal Script"/>
              </a:rPr>
            </a:br>
            <a:r>
              <a:rPr b="1" lang="en-GB" sz="1300" u="sng">
                <a:latin typeface="Petit Formal Script"/>
                <a:ea typeface="Petit Formal Script"/>
                <a:cs typeface="Petit Formal Script"/>
                <a:sym typeface="Petit Formal Script"/>
              </a:rPr>
              <a:t>Children’s knowledge will be shown by:</a:t>
            </a:r>
            <a:br>
              <a:rPr b="1" lang="en-GB" sz="1300" u="sng">
                <a:latin typeface="Petit Formal Script"/>
                <a:ea typeface="Petit Formal Script"/>
                <a:cs typeface="Petit Formal Script"/>
                <a:sym typeface="Petit Formal Script"/>
              </a:rPr>
            </a:br>
            <a:r>
              <a:rPr b="1" lang="en-GB" sz="1300" u="sng">
                <a:latin typeface="Petit Formal Script"/>
                <a:ea typeface="Petit Formal Script"/>
                <a:cs typeface="Petit Formal Script"/>
                <a:sym typeface="Petit Formal Script"/>
              </a:rPr>
              <a:t>Extended Writing:</a:t>
            </a:r>
            <a:endParaRPr b="1" sz="1300" u="sng">
              <a:latin typeface="Petit Formal Script"/>
              <a:ea typeface="Petit Formal Script"/>
              <a:cs typeface="Petit Formal Script"/>
              <a:sym typeface="Petit Formal Script"/>
            </a:endParaRPr>
          </a:p>
          <a:p>
            <a:pPr indent="0" lvl="0" marL="0" rtl="0" algn="l">
              <a:lnSpc>
                <a:spcPct val="90000"/>
              </a:lnSpc>
              <a:spcBef>
                <a:spcPts val="0"/>
              </a:spcBef>
              <a:spcAft>
                <a:spcPts val="0"/>
              </a:spcAft>
              <a:buClr>
                <a:srgbClr val="0070C0"/>
              </a:buClr>
              <a:buSzPct val="153846"/>
              <a:buFont typeface="Century Gothic"/>
              <a:buNone/>
            </a:pPr>
            <a:br>
              <a:rPr b="1"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English – Write a </a:t>
            </a:r>
            <a:r>
              <a:rPr lang="en-GB" sz="1300">
                <a:latin typeface="Petit Formal Script"/>
                <a:ea typeface="Petit Formal Script"/>
                <a:cs typeface="Petit Formal Script"/>
                <a:sym typeface="Petit Formal Script"/>
              </a:rPr>
              <a:t>holiday travel brochure about a famous beach. Write a postcard from your trip to the seaside.</a:t>
            </a:r>
            <a:r>
              <a:rPr lang="en-GB" sz="1300">
                <a:latin typeface="Petit Formal Script"/>
                <a:ea typeface="Petit Formal Script"/>
                <a:cs typeface="Petit Formal Script"/>
                <a:sym typeface="Petit Formal Script"/>
              </a:rPr>
              <a:t> </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Fact file – What are rocks? How are they formed? What are the different kind of rocks?</a:t>
            </a:r>
            <a:br>
              <a:rPr lang="en-GB" sz="1300">
                <a:latin typeface="Petit Formal Script"/>
                <a:ea typeface="Petit Formal Script"/>
                <a:cs typeface="Petit Formal Script"/>
                <a:sym typeface="Petit Formal Script"/>
              </a:rPr>
            </a:br>
            <a:r>
              <a:rPr lang="en-GB" sz="1300">
                <a:latin typeface="Petit Formal Script"/>
                <a:ea typeface="Petit Formal Script"/>
                <a:cs typeface="Petit Formal Script"/>
                <a:sym typeface="Petit Formal Script"/>
              </a:rPr>
              <a:t>Beach day advert. Write a recount from trip to the seaside.</a:t>
            </a:r>
            <a:br>
              <a:rPr lang="en-GB" sz="1300">
                <a:latin typeface="Petit Formal Script"/>
                <a:ea typeface="Petit Formal Script"/>
                <a:cs typeface="Petit Formal Script"/>
                <a:sym typeface="Petit Formal Script"/>
              </a:rPr>
            </a:br>
            <a:r>
              <a:rPr lang="en-GB" sz="1300">
                <a:latin typeface="Century Gothic"/>
                <a:ea typeface="Century Gothic"/>
                <a:cs typeface="Century Gothic"/>
                <a:sym typeface="Century Gothic"/>
              </a:rPr>
              <a:t> </a:t>
            </a:r>
            <a:br>
              <a:rPr lang="en-GB" sz="1300">
                <a:latin typeface="Century Gothic"/>
                <a:ea typeface="Century Gothic"/>
                <a:cs typeface="Century Gothic"/>
                <a:sym typeface="Century Gothic"/>
              </a:rPr>
            </a:br>
            <a:br>
              <a:rPr lang="en-GB" sz="1300">
                <a:latin typeface="Century Gothic"/>
                <a:ea typeface="Century Gothic"/>
                <a:cs typeface="Century Gothic"/>
                <a:sym typeface="Century Gothic"/>
              </a:rPr>
            </a:br>
            <a:br>
              <a:rPr b="1" lang="en-GB" sz="1300">
                <a:latin typeface="Century Gothic"/>
                <a:ea typeface="Century Gothic"/>
                <a:cs typeface="Century Gothic"/>
                <a:sym typeface="Century Gothic"/>
              </a:rPr>
            </a:br>
            <a:endParaRPr b="1" sz="1300">
              <a:latin typeface="Century Gothic"/>
              <a:ea typeface="Century Gothic"/>
              <a:cs typeface="Century Gothic"/>
              <a:sym typeface="Century Gothic"/>
            </a:endParaRPr>
          </a:p>
        </p:txBody>
      </p:sp>
      <p:sp>
        <p:nvSpPr>
          <p:cNvPr id="99" name="Google Shape;99;p2"/>
          <p:cNvSpPr txBox="1"/>
          <p:nvPr>
            <p:ph idx="11" type="ftr"/>
          </p:nvPr>
        </p:nvSpPr>
        <p:spPr>
          <a:xfrm>
            <a:off x="1831179" y="9183864"/>
            <a:ext cx="3195638" cy="52740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GB" sz="1800">
                <a:solidFill>
                  <a:srgbClr val="0070C0"/>
                </a:solidFill>
                <a:latin typeface="Petit Formal Script"/>
                <a:ea typeface="Petit Formal Script"/>
                <a:cs typeface="Petit Formal Script"/>
                <a:sym typeface="Petit Formal Script"/>
              </a:rPr>
              <a:t>Create  Explore  Discover</a:t>
            </a:r>
            <a:endParaRPr>
              <a:latin typeface="Petit Formal Script"/>
              <a:ea typeface="Petit Formal Script"/>
              <a:cs typeface="Petit Formal Script"/>
              <a:sym typeface="Petit Formal Script"/>
            </a:endParaRPr>
          </a:p>
        </p:txBody>
      </p:sp>
      <p:pic>
        <p:nvPicPr>
          <p:cNvPr id="100" name="Google Shape;100;p2"/>
          <p:cNvPicPr preferRelativeResize="0"/>
          <p:nvPr/>
        </p:nvPicPr>
        <p:blipFill rotWithShape="1">
          <a:blip r:embed="rId3">
            <a:alphaModFix/>
          </a:blip>
          <a:srcRect b="0" l="0" r="0" t="0"/>
          <a:stretch/>
        </p:blipFill>
        <p:spPr>
          <a:xfrm>
            <a:off x="5532209" y="8579515"/>
            <a:ext cx="1098142" cy="1131752"/>
          </a:xfrm>
          <a:prstGeom prst="rect">
            <a:avLst/>
          </a:prstGeom>
          <a:noFill/>
          <a:ln>
            <a:noFill/>
          </a:ln>
        </p:spPr>
      </p:pic>
      <p:pic>
        <p:nvPicPr>
          <p:cNvPr id="101" name="Google Shape;101;p2"/>
          <p:cNvPicPr preferRelativeResize="0"/>
          <p:nvPr/>
        </p:nvPicPr>
        <p:blipFill>
          <a:blip r:embed="rId4">
            <a:alphaModFix/>
          </a:blip>
          <a:stretch>
            <a:fillRect/>
          </a:stretch>
        </p:blipFill>
        <p:spPr>
          <a:xfrm>
            <a:off x="4189100" y="76200"/>
            <a:ext cx="2368850" cy="215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txBox="1"/>
          <p:nvPr>
            <p:ph type="title"/>
          </p:nvPr>
        </p:nvSpPr>
        <p:spPr>
          <a:xfrm>
            <a:off x="416718" y="527405"/>
            <a:ext cx="5915025" cy="8420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70C0"/>
              </a:buClr>
              <a:buSzPts val="2000"/>
              <a:buFont typeface="Century Gothic"/>
              <a:buNone/>
            </a:pPr>
            <a:r>
              <a:rPr b="1" lang="en-GB" sz="2000" u="sng">
                <a:solidFill>
                  <a:srgbClr val="0070C0"/>
                </a:solidFill>
                <a:latin typeface="Petit Formal Script"/>
                <a:ea typeface="Petit Formal Script"/>
                <a:cs typeface="Petit Formal Script"/>
                <a:sym typeface="Petit Formal Script"/>
              </a:rPr>
              <a:t>Year 3</a:t>
            </a:r>
            <a:br>
              <a:rPr b="1" lang="en-GB" sz="2000" u="sng">
                <a:solidFill>
                  <a:srgbClr val="0070C0"/>
                </a:solidFill>
                <a:latin typeface="Petit Formal Script"/>
                <a:ea typeface="Petit Formal Script"/>
                <a:cs typeface="Petit Formal Script"/>
                <a:sym typeface="Petit Formal Script"/>
              </a:rPr>
            </a:br>
            <a:r>
              <a:rPr b="1" lang="en-GB" sz="2000" u="sng">
                <a:solidFill>
                  <a:srgbClr val="0070C0"/>
                </a:solidFill>
                <a:latin typeface="Petit Formal Script"/>
                <a:ea typeface="Petit Formal Script"/>
                <a:cs typeface="Petit Formal Script"/>
                <a:sym typeface="Petit Formal Script"/>
              </a:rPr>
              <a:t>Summer 1- At The Seaside</a:t>
            </a:r>
            <a:br>
              <a:rPr lang="en-GB" sz="4800">
                <a:latin typeface="Petit Formal Script"/>
                <a:ea typeface="Petit Formal Script"/>
                <a:cs typeface="Petit Formal Script"/>
                <a:sym typeface="Petit Formal Script"/>
              </a:rPr>
            </a:br>
            <a:r>
              <a:rPr b="1" lang="en-GB" sz="1800">
                <a:latin typeface="Petit Formal Script"/>
                <a:ea typeface="Petit Formal Script"/>
                <a:cs typeface="Petit Formal Script"/>
                <a:sym typeface="Petit Formal Script"/>
              </a:rPr>
              <a:t>Chris Quigley Milestones Covered </a:t>
            </a:r>
            <a:br>
              <a:rPr b="1" lang="en-GB" sz="1800">
                <a:latin typeface="Century Gothic"/>
                <a:ea typeface="Century Gothic"/>
                <a:cs typeface="Century Gothic"/>
                <a:sym typeface="Century Gothic"/>
              </a:rPr>
            </a:br>
            <a:br>
              <a:rPr b="1" lang="en-GB" sz="1800">
                <a:latin typeface="Century Gothic"/>
                <a:ea typeface="Century Gothic"/>
                <a:cs typeface="Century Gothic"/>
                <a:sym typeface="Century Gothic"/>
              </a:rPr>
            </a:br>
            <a:br>
              <a:rPr b="1" lang="en-GB" sz="1800">
                <a:latin typeface="Century Gothic"/>
                <a:ea typeface="Century Gothic"/>
                <a:cs typeface="Century Gothic"/>
                <a:sym typeface="Century Gothic"/>
              </a:rPr>
            </a:br>
            <a:br>
              <a:rPr b="1" lang="en-GB" sz="1800">
                <a:latin typeface="Century Gothic"/>
                <a:ea typeface="Century Gothic"/>
                <a:cs typeface="Century Gothic"/>
                <a:sym typeface="Century Gothic"/>
              </a:rPr>
            </a:br>
            <a:br>
              <a:rPr b="1" lang="en-GB" sz="1800">
                <a:latin typeface="Century Gothic"/>
                <a:ea typeface="Century Gothic"/>
                <a:cs typeface="Century Gothic"/>
                <a:sym typeface="Century Gothic"/>
              </a:rPr>
            </a:br>
            <a:br>
              <a:rPr b="1" lang="en-GB" sz="1800">
                <a:latin typeface="Century Gothic"/>
                <a:ea typeface="Century Gothic"/>
                <a:cs typeface="Century Gothic"/>
                <a:sym typeface="Century Gothic"/>
              </a:rPr>
            </a:br>
            <a:endParaRPr b="1" sz="1800">
              <a:latin typeface="Century Gothic"/>
              <a:ea typeface="Century Gothic"/>
              <a:cs typeface="Century Gothic"/>
              <a:sym typeface="Century Gothic"/>
            </a:endParaRPr>
          </a:p>
        </p:txBody>
      </p:sp>
      <p:graphicFrame>
        <p:nvGraphicFramePr>
          <p:cNvPr id="107" name="Google Shape;107;p3"/>
          <p:cNvGraphicFramePr/>
          <p:nvPr/>
        </p:nvGraphicFramePr>
        <p:xfrm>
          <a:off x="416718" y="1530767"/>
          <a:ext cx="3000000" cy="3000000"/>
        </p:xfrm>
        <a:graphic>
          <a:graphicData uri="http://schemas.openxmlformats.org/drawingml/2006/table">
            <a:tbl>
              <a:tblPr bandRow="1" firstRow="1">
                <a:noFill/>
                <a:tableStyleId>{E04C5AEF-3089-4D3F-A75D-0776697EAA22}</a:tableStyleId>
              </a:tblPr>
              <a:tblGrid>
                <a:gridCol w="1319200"/>
                <a:gridCol w="4743450"/>
              </a:tblGrid>
              <a:tr h="334300">
                <a:tc>
                  <a:txBody>
                    <a:bodyPr/>
                    <a:lstStyle/>
                    <a:p>
                      <a:pPr indent="0" lvl="0" marL="0" marR="0" rtl="0" algn="l">
                        <a:spcBef>
                          <a:spcPts val="0"/>
                        </a:spcBef>
                        <a:spcAft>
                          <a:spcPts val="0"/>
                        </a:spcAft>
                        <a:buNone/>
                      </a:pPr>
                      <a:r>
                        <a:rPr lang="en-GB" sz="2000" u="none" cap="none" strike="noStrike">
                          <a:latin typeface="Century Gothic"/>
                          <a:ea typeface="Century Gothic"/>
                          <a:cs typeface="Century Gothic"/>
                          <a:sym typeface="Century Gothic"/>
                        </a:rPr>
                        <a:t>Subject</a:t>
                      </a:r>
                      <a:endParaRPr/>
                    </a:p>
                  </a:txBody>
                  <a:tcPr marT="45725" marB="45725" marR="91450" marL="91450"/>
                </a:tc>
                <a:tc>
                  <a:txBody>
                    <a:bodyPr/>
                    <a:lstStyle/>
                    <a:p>
                      <a:pPr indent="0" lvl="0" marL="0" marR="0" rtl="0" algn="l">
                        <a:spcBef>
                          <a:spcPts val="0"/>
                        </a:spcBef>
                        <a:spcAft>
                          <a:spcPts val="0"/>
                        </a:spcAft>
                        <a:buNone/>
                      </a:pPr>
                      <a:r>
                        <a:rPr lang="en-GB" sz="2000">
                          <a:latin typeface="Century Gothic"/>
                          <a:ea typeface="Century Gothic"/>
                          <a:cs typeface="Century Gothic"/>
                          <a:sym typeface="Century Gothic"/>
                        </a:rPr>
                        <a:t>Milestone</a:t>
                      </a:r>
                      <a:endParaRPr/>
                    </a:p>
                  </a:txBody>
                  <a:tcPr marT="45725" marB="45725" marR="91450" marL="91450"/>
                </a:tc>
              </a:tr>
              <a:tr h="2888825">
                <a:tc>
                  <a:txBody>
                    <a:bodyPr/>
                    <a:lstStyle/>
                    <a:p>
                      <a:pPr indent="0" lvl="0" marL="0" marR="0" rtl="0" algn="l">
                        <a:spcBef>
                          <a:spcPts val="0"/>
                        </a:spcBef>
                        <a:spcAft>
                          <a:spcPts val="0"/>
                        </a:spcAft>
                        <a:buNone/>
                      </a:pPr>
                      <a:r>
                        <a:rPr lang="en-GB" sz="1350">
                          <a:latin typeface="Petit Formal Script"/>
                          <a:ea typeface="Petit Formal Script"/>
                          <a:cs typeface="Petit Formal Script"/>
                          <a:sym typeface="Petit Formal Script"/>
                        </a:rPr>
                        <a:t>Science</a:t>
                      </a:r>
                      <a:endParaRPr>
                        <a:latin typeface="Petit Formal Script"/>
                        <a:ea typeface="Petit Formal Script"/>
                        <a:cs typeface="Petit Formal Script"/>
                        <a:sym typeface="Petit Formal Script"/>
                      </a:endParaRPr>
                    </a:p>
                  </a:txBody>
                  <a:tcPr marT="45725" marB="45725" marR="91450" marL="91450"/>
                </a:tc>
                <a:tc>
                  <a:txBody>
                    <a:bodyPr/>
                    <a:lstStyle/>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Ask relevant questions.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Set up simple, practical enquiries and comparative and fair tests.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Make accurate measurements using standard units, using a range of equipment, e.g. thermometers and data loggers.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Gather, record, classify and present data in a variety of ways to help in answering questions.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Record findings using simple scientific language, drawings, labelled diagrams, bar charts and tables.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Report on findings from enquiries, including oral and written explanations, displays or presentations of results and conclusions.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Use results to draw simple conclusions and suggest improvements, new questions and predictions for setting up further tests.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Identify differences, similarities or changes related to simple, scientific ideas and processes.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lang="en-GB" sz="1050">
                          <a:solidFill>
                            <a:schemeClr val="dk1"/>
                          </a:solidFill>
                          <a:latin typeface="Petit Formal Script"/>
                          <a:ea typeface="Petit Formal Script"/>
                          <a:cs typeface="Petit Formal Script"/>
                          <a:sym typeface="Petit Formal Script"/>
                        </a:rPr>
                        <a:t>• Use straightforward, scientific evidence to answer questions or to support their findings.</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Identify and describe the functions of different parts of flowering plants: roots, stem, leaves and flowers. </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Explore the requirements of plants for life and growth (air, light, water, nutrients from soil, and room to grow) and how they vary from plant to plant. </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Investigate the way in which water is transported within plants. </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Explore the role of flowers in the life cycle of flowering plants, including pollination, seed formation and seed dispersal.</a:t>
                      </a:r>
                      <a:r>
                        <a:rPr i="0" lang="en-GB" sz="1350">
                          <a:solidFill>
                            <a:schemeClr val="dk1"/>
                          </a:solidFill>
                          <a:latin typeface="Petit Formal Script"/>
                          <a:ea typeface="Petit Formal Script"/>
                          <a:cs typeface="Petit Formal Script"/>
                          <a:sym typeface="Petit Formal Script"/>
                        </a:rPr>
                        <a:t> </a:t>
                      </a:r>
                      <a:endParaRPr>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1050">
                        <a:latin typeface="Century Gothic"/>
                        <a:ea typeface="Century Gothic"/>
                        <a:cs typeface="Century Gothic"/>
                        <a:sym typeface="Century Gothic"/>
                      </a:endParaRPr>
                    </a:p>
                  </a:txBody>
                  <a:tcPr marT="45725" marB="45725" marR="91450" marL="91450"/>
                </a:tc>
              </a:tr>
              <a:tr h="1309475">
                <a:tc>
                  <a:txBody>
                    <a:bodyPr/>
                    <a:lstStyle/>
                    <a:p>
                      <a:pPr indent="0" lvl="0" marL="0" marR="0" rtl="0" algn="l">
                        <a:spcBef>
                          <a:spcPts val="0"/>
                        </a:spcBef>
                        <a:spcAft>
                          <a:spcPts val="0"/>
                        </a:spcAft>
                        <a:buNone/>
                      </a:pPr>
                      <a:r>
                        <a:rPr lang="en-GB" sz="1350">
                          <a:latin typeface="Petit Formal Script"/>
                          <a:ea typeface="Petit Formal Script"/>
                          <a:cs typeface="Petit Formal Script"/>
                          <a:sym typeface="Petit Formal Script"/>
                        </a:rPr>
                        <a:t>Geography</a:t>
                      </a:r>
                      <a:r>
                        <a:rPr lang="en-GB" sz="1350">
                          <a:latin typeface="Petit Formal Script"/>
                          <a:ea typeface="Petit Formal Script"/>
                          <a:cs typeface="Petit Formal Script"/>
                          <a:sym typeface="Petit Formal Script"/>
                        </a:rPr>
                        <a:t> </a:t>
                      </a:r>
                      <a:endParaRPr sz="1350">
                        <a:latin typeface="Petit Formal Script"/>
                        <a:ea typeface="Petit Formal Script"/>
                        <a:cs typeface="Petit Formal Script"/>
                        <a:sym typeface="Petit Formal Script"/>
                      </a:endParaRPr>
                    </a:p>
                  </a:txBody>
                  <a:tcPr marT="45725" marB="45725" marR="91450" marL="91450"/>
                </a:tc>
                <a:tc>
                  <a:txBody>
                    <a:bodyPr/>
                    <a:lstStyle/>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Use fieldwork to observe and record the human and physical features in the local area using a range of methods including sketch maps, plans and graphs and digital technologies.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Use maps, atlases, globes and digital/computer mapping to locate countries and describe features.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Use a range of resources to identify the key physical and human features of a location.</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An excellent knowledge of where places are and what they are like.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An excellent understanding of the ways in which places are interdependent and interconnected and how much human and physical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environments are interrelated.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An extensive base of geographical knowledge and vocabulary. </a:t>
                      </a:r>
                      <a:endParaRPr sz="1100">
                        <a:latin typeface="Petit Formal Script"/>
                        <a:ea typeface="Petit Formal Script"/>
                        <a:cs typeface="Petit Formal Script"/>
                        <a:sym typeface="Petit Formal Script"/>
                      </a:endParaRPr>
                    </a:p>
                    <a:p>
                      <a:pPr indent="0" lvl="0" marL="0" marR="0" rtl="0" algn="l">
                        <a:spcBef>
                          <a:spcPts val="0"/>
                        </a:spcBef>
                        <a:spcAft>
                          <a:spcPts val="0"/>
                        </a:spcAft>
                        <a:buNone/>
                      </a:pPr>
                      <a:r>
                        <a:rPr i="0" lang="en-GB" sz="1100">
                          <a:solidFill>
                            <a:schemeClr val="dk1"/>
                          </a:solidFill>
                          <a:latin typeface="Petit Formal Script"/>
                          <a:ea typeface="Petit Formal Script"/>
                          <a:cs typeface="Petit Formal Script"/>
                          <a:sym typeface="Petit Formal Script"/>
                        </a:rPr>
                        <a:t>  </a:t>
                      </a:r>
                      <a:endParaRPr sz="1100">
                        <a:latin typeface="Petit Formal Script"/>
                        <a:ea typeface="Petit Formal Script"/>
                        <a:cs typeface="Petit Formal Script"/>
                        <a:sym typeface="Petit Formal Script"/>
                      </a:endParaRPr>
                    </a:p>
                  </a:txBody>
                  <a:tcPr marT="45725" marB="45725" marR="91450" marL="91450"/>
                </a:tc>
              </a:tr>
            </a:tbl>
          </a:graphicData>
        </a:graphic>
      </p:graphicFrame>
      <p:pic>
        <p:nvPicPr>
          <p:cNvPr id="108" name="Google Shape;108;p3"/>
          <p:cNvPicPr preferRelativeResize="0"/>
          <p:nvPr/>
        </p:nvPicPr>
        <p:blipFill rotWithShape="1">
          <a:blip r:embed="rId3">
            <a:alphaModFix/>
          </a:blip>
          <a:srcRect b="0" l="0" r="0" t="0"/>
          <a:stretch/>
        </p:blipFill>
        <p:spPr>
          <a:xfrm>
            <a:off x="5119688" y="168724"/>
            <a:ext cx="1321594" cy="136204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nvSpPr>
        <p:spPr>
          <a:xfrm>
            <a:off x="2863749" y="127042"/>
            <a:ext cx="1540117" cy="2628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8" u="sng">
                <a:solidFill>
                  <a:schemeClr val="dk1"/>
                </a:solidFill>
                <a:latin typeface="Petit Formal Script"/>
                <a:ea typeface="Petit Formal Script"/>
                <a:cs typeface="Petit Formal Script"/>
                <a:sym typeface="Petit Formal Script"/>
              </a:rPr>
              <a:t>Topic Overview</a:t>
            </a:r>
            <a:endParaRPr>
              <a:latin typeface="Petit Formal Script"/>
              <a:ea typeface="Petit Formal Script"/>
              <a:cs typeface="Petit Formal Script"/>
              <a:sym typeface="Petit Formal Script"/>
            </a:endParaRPr>
          </a:p>
        </p:txBody>
      </p:sp>
      <p:sp>
        <p:nvSpPr>
          <p:cNvPr id="114" name="Google Shape;114;p4"/>
          <p:cNvSpPr txBox="1"/>
          <p:nvPr/>
        </p:nvSpPr>
        <p:spPr>
          <a:xfrm>
            <a:off x="2014572" y="461583"/>
            <a:ext cx="2820300" cy="1051200"/>
          </a:xfrm>
          <a:prstGeom prst="rect">
            <a:avLst/>
          </a:prstGeom>
          <a:solidFill>
            <a:schemeClr val="accent5"/>
          </a:solidFill>
          <a:ln cap="flat" cmpd="sng" w="9525">
            <a:solidFill>
              <a:schemeClr val="accent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246">
                <a:solidFill>
                  <a:schemeClr val="dk1"/>
                </a:solidFill>
                <a:latin typeface="Petit Formal Script"/>
                <a:ea typeface="Petit Formal Script"/>
                <a:cs typeface="Petit Formal Script"/>
                <a:sym typeface="Petit Formal Script"/>
              </a:rPr>
              <a:t>Title: On the clifftop.</a:t>
            </a:r>
            <a:endParaRPr b="1" sz="1246">
              <a:solidFill>
                <a:schemeClr val="dk1"/>
              </a:solidFill>
              <a:latin typeface="Petit Formal Script"/>
              <a:ea typeface="Petit Formal Script"/>
              <a:cs typeface="Petit Formal Script"/>
              <a:sym typeface="Petit Formal Script"/>
            </a:endParaRPr>
          </a:p>
          <a:p>
            <a:pPr indent="0" lvl="0" marL="0" marR="0" rtl="0" algn="ctr">
              <a:spcBef>
                <a:spcPts val="0"/>
              </a:spcBef>
              <a:spcAft>
                <a:spcPts val="0"/>
              </a:spcAft>
              <a:buNone/>
            </a:pPr>
            <a:r>
              <a:t/>
            </a:r>
            <a:endParaRPr b="1" sz="1246">
              <a:solidFill>
                <a:schemeClr val="dk1"/>
              </a:solidFill>
              <a:latin typeface="Petit Formal Script"/>
              <a:ea typeface="Petit Formal Script"/>
              <a:cs typeface="Petit Formal Script"/>
              <a:sym typeface="Petit Formal Script"/>
            </a:endParaRPr>
          </a:p>
          <a:p>
            <a:pPr indent="0" lvl="0" marL="0" marR="0" rtl="0" algn="ctr">
              <a:spcBef>
                <a:spcPts val="0"/>
              </a:spcBef>
              <a:spcAft>
                <a:spcPts val="0"/>
              </a:spcAft>
              <a:buNone/>
            </a:pPr>
            <a:r>
              <a:rPr b="1" lang="en-GB" sz="1246">
                <a:solidFill>
                  <a:schemeClr val="dk1"/>
                </a:solidFill>
                <a:latin typeface="Petit Formal Script"/>
                <a:ea typeface="Petit Formal Script"/>
                <a:cs typeface="Petit Formal Script"/>
                <a:sym typeface="Petit Formal Script"/>
              </a:rPr>
              <a:t>Curriculum Driver: Science and Geography </a:t>
            </a:r>
            <a:endParaRPr b="1" sz="1246">
              <a:solidFill>
                <a:schemeClr val="dk1"/>
              </a:solidFill>
              <a:latin typeface="Petit Formal Script"/>
              <a:ea typeface="Petit Formal Script"/>
              <a:cs typeface="Petit Formal Script"/>
              <a:sym typeface="Petit Formal Script"/>
            </a:endParaRPr>
          </a:p>
          <a:p>
            <a:pPr indent="0" lvl="0" marL="0" marR="0" rtl="0" algn="ctr">
              <a:spcBef>
                <a:spcPts val="0"/>
              </a:spcBef>
              <a:spcAft>
                <a:spcPts val="0"/>
              </a:spcAft>
              <a:buNone/>
            </a:pPr>
            <a:r>
              <a:t/>
            </a:r>
            <a:endParaRPr b="1" sz="1246">
              <a:solidFill>
                <a:schemeClr val="dk1"/>
              </a:solidFill>
              <a:latin typeface="Century Gothic"/>
              <a:ea typeface="Century Gothic"/>
              <a:cs typeface="Century Gothic"/>
              <a:sym typeface="Century Gothic"/>
            </a:endParaRPr>
          </a:p>
        </p:txBody>
      </p:sp>
      <p:sp>
        <p:nvSpPr>
          <p:cNvPr id="115" name="Google Shape;115;p4"/>
          <p:cNvSpPr txBox="1"/>
          <p:nvPr/>
        </p:nvSpPr>
        <p:spPr>
          <a:xfrm>
            <a:off x="258250" y="8147451"/>
            <a:ext cx="6333000" cy="17331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68" u="sng">
                <a:solidFill>
                  <a:schemeClr val="dk1"/>
                </a:solidFill>
                <a:latin typeface="Petit Formal Script"/>
                <a:ea typeface="Petit Formal Script"/>
                <a:cs typeface="Petit Formal Script"/>
                <a:sym typeface="Petit Formal Script"/>
              </a:rPr>
              <a:t>Linked Texts</a:t>
            </a:r>
            <a:endParaRPr u="sng">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968">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t/>
            </a:r>
            <a:endParaRPr b="1" sz="968">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t/>
            </a:r>
            <a:endParaRPr b="1" sz="968">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p:txBody>
      </p:sp>
      <p:sp>
        <p:nvSpPr>
          <p:cNvPr id="116" name="Google Shape;116;p4"/>
          <p:cNvSpPr txBox="1"/>
          <p:nvPr/>
        </p:nvSpPr>
        <p:spPr>
          <a:xfrm>
            <a:off x="258250" y="1530700"/>
            <a:ext cx="6333000" cy="33117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68" u="sng">
                <a:solidFill>
                  <a:schemeClr val="dk1"/>
                </a:solidFill>
                <a:latin typeface="Petit Formal Script"/>
                <a:ea typeface="Petit Formal Script"/>
                <a:cs typeface="Petit Formal Script"/>
                <a:sym typeface="Petit Formal Script"/>
              </a:rPr>
              <a:t>Science Coverage </a:t>
            </a:r>
            <a:endParaRPr u="sng">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Begin topic with ‘beach on the playground’ – use sand and a variety of rocks and shells to investigate what you might find on a beach. Use a magnifying glass to look closely at the sand and how different it looks up close. Investigate different shells and how they are formed. Where do they come from? Why are they found on the beach and not on the grass? </a:t>
            </a:r>
            <a:endParaRPr sz="1100">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Investigate different types of rocks.. What are rocks? Where can they be found? Look at the geography of where rocks are found and why they formed there. Investigate </a:t>
            </a:r>
            <a:r>
              <a:rPr lang="en-GB" sz="1100">
                <a:solidFill>
                  <a:schemeClr val="dk1"/>
                </a:solidFill>
                <a:latin typeface="Petit Formal Script"/>
                <a:ea typeface="Petit Formal Script"/>
                <a:cs typeface="Petit Formal Script"/>
                <a:sym typeface="Petit Formal Script"/>
              </a:rPr>
              <a:t>different beaches and where different types of rocks are found.</a:t>
            </a:r>
            <a:r>
              <a:rPr lang="en-GB" sz="1100">
                <a:solidFill>
                  <a:schemeClr val="dk1"/>
                </a:solidFill>
                <a:latin typeface="Petit Formal Script"/>
                <a:ea typeface="Petit Formal Script"/>
                <a:cs typeface="Petit Formal Script"/>
                <a:sym typeface="Petit Formal Script"/>
              </a:rPr>
              <a:t> </a:t>
            </a:r>
            <a:endParaRPr sz="1100">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Investigate erosion. What is this? </a:t>
            </a:r>
            <a:r>
              <a:rPr lang="en-GB" sz="1100">
                <a:solidFill>
                  <a:schemeClr val="dk1"/>
                </a:solidFill>
                <a:latin typeface="Petit Formal Script"/>
                <a:ea typeface="Petit Formal Script"/>
                <a:cs typeface="Petit Formal Script"/>
                <a:sym typeface="Petit Formal Script"/>
              </a:rPr>
              <a:t>Why does this happen? Where does this happen? Investigate different beaches where this happens. </a:t>
            </a:r>
            <a:endParaRPr sz="1100">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Investigate volcanoes. What happens when they erupt? Look at the different types of rocks that are formed there. Eg igneous, metamorphic and sedimentary.</a:t>
            </a:r>
            <a:endParaRPr sz="1100">
              <a:solidFill>
                <a:schemeClr val="dk1"/>
              </a:solidFill>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Geography – look at different beach locations. Look at maps of our country and the world. Where are beaches found? Are they found in the middle of the country? Are there beaches in leeds? Why not? </a:t>
            </a:r>
            <a:endParaRPr b="1" sz="1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46">
              <a:solidFill>
                <a:schemeClr val="dk1"/>
              </a:solidFill>
              <a:latin typeface="Calibri"/>
              <a:ea typeface="Calibri"/>
              <a:cs typeface="Calibri"/>
              <a:sym typeface="Calibri"/>
            </a:endParaRPr>
          </a:p>
        </p:txBody>
      </p:sp>
      <p:sp>
        <p:nvSpPr>
          <p:cNvPr id="117" name="Google Shape;117;p4"/>
          <p:cNvSpPr txBox="1"/>
          <p:nvPr/>
        </p:nvSpPr>
        <p:spPr>
          <a:xfrm>
            <a:off x="4705350" y="5074800"/>
            <a:ext cx="1885800" cy="11970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0" u="sng">
                <a:solidFill>
                  <a:schemeClr val="dk1"/>
                </a:solidFill>
                <a:latin typeface="Petit Formal Script"/>
                <a:ea typeface="Petit Formal Script"/>
                <a:cs typeface="Petit Formal Script"/>
                <a:sym typeface="Petit Formal Script"/>
              </a:rPr>
              <a:t>Trips and Experiences</a:t>
            </a:r>
            <a:endParaRPr sz="1100" u="sng">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b="1" sz="1100" u="sng">
              <a:solidFill>
                <a:schemeClr val="dk1"/>
              </a:solidFill>
              <a:latin typeface="Petit Formal Script"/>
              <a:ea typeface="Petit Formal Script"/>
              <a:cs typeface="Petit Formal Script"/>
              <a:sym typeface="Petit Formal Script"/>
            </a:endParaRPr>
          </a:p>
          <a:p>
            <a:pPr indent="0" lvl="0" marL="0" rtl="0" algn="l">
              <a:spcBef>
                <a:spcPts val="0"/>
              </a:spcBef>
              <a:spcAft>
                <a:spcPts val="0"/>
              </a:spcAft>
              <a:buNone/>
            </a:pPr>
            <a:r>
              <a:rPr lang="en-GB" sz="1100">
                <a:solidFill>
                  <a:schemeClr val="dk1"/>
                </a:solidFill>
                <a:latin typeface="Petit Formal Script"/>
                <a:ea typeface="Petit Formal Script"/>
                <a:cs typeface="Petit Formal Script"/>
                <a:sym typeface="Petit Formal Script"/>
              </a:rPr>
              <a:t>Visit to Filey beach. </a:t>
            </a:r>
            <a:endParaRPr sz="1100">
              <a:solidFill>
                <a:schemeClr val="dk1"/>
              </a:solidFill>
              <a:latin typeface="Petit Formal Script"/>
              <a:ea typeface="Petit Formal Script"/>
              <a:cs typeface="Petit Formal Script"/>
              <a:sym typeface="Petit Formal Script"/>
            </a:endParaRPr>
          </a:p>
          <a:p>
            <a:pPr indent="0" lvl="0" marL="0" rtl="0" algn="l">
              <a:spcBef>
                <a:spcPts val="0"/>
              </a:spcBef>
              <a:spcAft>
                <a:spcPts val="0"/>
              </a:spcAft>
              <a:buNone/>
            </a:pPr>
            <a:r>
              <a:t/>
            </a:r>
            <a:endParaRPr sz="968">
              <a:solidFill>
                <a:schemeClr val="dk1"/>
              </a:solidFill>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p:txBody>
      </p:sp>
      <p:sp>
        <p:nvSpPr>
          <p:cNvPr id="118" name="Google Shape;118;p4"/>
          <p:cNvSpPr txBox="1"/>
          <p:nvPr/>
        </p:nvSpPr>
        <p:spPr>
          <a:xfrm>
            <a:off x="263925" y="6436750"/>
            <a:ext cx="6321600" cy="15759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0" u="sng">
                <a:solidFill>
                  <a:schemeClr val="dk1"/>
                </a:solidFill>
                <a:latin typeface="Petit Formal Script"/>
                <a:ea typeface="Petit Formal Script"/>
                <a:cs typeface="Petit Formal Script"/>
                <a:sym typeface="Petit Formal Script"/>
              </a:rPr>
              <a:t>Other subject Coverage</a:t>
            </a:r>
            <a:endParaRPr sz="1100" u="sng">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Art – Sketch different shells. What can you se</a:t>
            </a:r>
            <a:r>
              <a:rPr lang="en-GB" sz="1100">
                <a:solidFill>
                  <a:schemeClr val="dk1"/>
                </a:solidFill>
                <a:latin typeface="Petit Formal Script"/>
                <a:ea typeface="Petit Formal Script"/>
                <a:cs typeface="Petit Formal Script"/>
                <a:sym typeface="Petit Formal Script"/>
              </a:rPr>
              <a:t>e? William Turner - Look at artist work and create own version. </a:t>
            </a:r>
            <a:endParaRPr b="1" sz="1100">
              <a:solidFill>
                <a:schemeClr val="dk1"/>
              </a:solidFill>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DT- Can you create your own paper mache shell? What materials do we need to create this? What foods can you eat from the beach? What about seaweed? </a:t>
            </a:r>
            <a:endParaRPr b="1" sz="1100">
              <a:solidFill>
                <a:schemeClr val="dk1"/>
              </a:solidFill>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Music – ukuleles every Tuesda</a:t>
            </a:r>
            <a:r>
              <a:rPr lang="en-GB" sz="1100">
                <a:solidFill>
                  <a:schemeClr val="dk1"/>
                </a:solidFill>
                <a:latin typeface="Petit Formal Script"/>
                <a:ea typeface="Petit Formal Script"/>
                <a:cs typeface="Petit Formal Script"/>
                <a:sym typeface="Petit Formal Script"/>
              </a:rPr>
              <a:t>y</a:t>
            </a:r>
            <a:endParaRPr sz="1100">
              <a:solidFill>
                <a:schemeClr val="dk1"/>
              </a:solidFill>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Petit Formal Script"/>
              <a:ea typeface="Petit Formal Script"/>
              <a:cs typeface="Petit Formal Script"/>
              <a:sym typeface="Petit Formal Script"/>
            </a:endParaRPr>
          </a:p>
        </p:txBody>
      </p:sp>
      <p:sp>
        <p:nvSpPr>
          <p:cNvPr id="119" name="Google Shape;119;p4"/>
          <p:cNvSpPr txBox="1"/>
          <p:nvPr/>
        </p:nvSpPr>
        <p:spPr>
          <a:xfrm>
            <a:off x="2422450" y="5076300"/>
            <a:ext cx="2216100" cy="12573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0" u="sng">
                <a:solidFill>
                  <a:schemeClr val="dk1"/>
                </a:solidFill>
                <a:latin typeface="Petit Formal Script"/>
                <a:ea typeface="Petit Formal Script"/>
                <a:cs typeface="Petit Formal Script"/>
                <a:sym typeface="Petit Formal Script"/>
              </a:rPr>
              <a:t>Extended Writing Genres and Activities</a:t>
            </a:r>
            <a:endParaRPr sz="11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lang="en-GB" sz="1100">
                <a:solidFill>
                  <a:schemeClr val="dk1"/>
                </a:solidFill>
                <a:latin typeface="Petit Formal Script"/>
                <a:ea typeface="Petit Formal Script"/>
                <a:cs typeface="Petit Formal Script"/>
                <a:sym typeface="Petit Formal Script"/>
              </a:rPr>
              <a:t>Information fact file about different types of rocks. </a:t>
            </a:r>
            <a:endParaRPr sz="1100">
              <a:solidFill>
                <a:schemeClr val="dk1"/>
              </a:solidFill>
              <a:latin typeface="Petit Formal Script"/>
              <a:ea typeface="Petit Formal Script"/>
              <a:cs typeface="Petit Formal Script"/>
              <a:sym typeface="Petit Formal Script"/>
            </a:endParaRPr>
          </a:p>
          <a:p>
            <a:pPr indent="0" lvl="0" marL="0" rtl="0" algn="l">
              <a:spcBef>
                <a:spcPts val="0"/>
              </a:spcBef>
              <a:spcAft>
                <a:spcPts val="0"/>
              </a:spcAft>
              <a:buNone/>
            </a:pPr>
            <a:r>
              <a:rPr lang="en-GB" sz="1100">
                <a:solidFill>
                  <a:schemeClr val="dk1"/>
                </a:solidFill>
                <a:latin typeface="Petit Formal Script"/>
                <a:ea typeface="Petit Formal Script"/>
                <a:cs typeface="Petit Formal Script"/>
                <a:sym typeface="Petit Formal Script"/>
              </a:rPr>
              <a:t>Non chronological report - How do volcanoes happen?</a:t>
            </a:r>
            <a:endParaRPr sz="1100">
              <a:solidFill>
                <a:schemeClr val="dk1"/>
              </a:solidFill>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p:txBody>
      </p:sp>
      <p:sp>
        <p:nvSpPr>
          <p:cNvPr id="120" name="Google Shape;120;p4"/>
          <p:cNvSpPr txBox="1"/>
          <p:nvPr/>
        </p:nvSpPr>
        <p:spPr>
          <a:xfrm>
            <a:off x="258262" y="456586"/>
            <a:ext cx="1606500" cy="9186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0" u="sng">
                <a:solidFill>
                  <a:schemeClr val="dk1"/>
                </a:solidFill>
                <a:latin typeface="Petit Formal Script"/>
                <a:ea typeface="Petit Formal Script"/>
                <a:cs typeface="Petit Formal Script"/>
                <a:sym typeface="Petit Formal Script"/>
              </a:rPr>
              <a:t>Topic Hook</a:t>
            </a:r>
            <a:endParaRPr sz="1100" u="sng">
              <a:latin typeface="Petit Formal Script"/>
              <a:ea typeface="Petit Formal Script"/>
              <a:cs typeface="Petit Formal Script"/>
              <a:sym typeface="Petit Formal Script"/>
            </a:endParaRPr>
          </a:p>
          <a:p>
            <a:pPr indent="-298450" lvl="0" marL="457200" marR="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School trip to the beach in Filey. </a:t>
            </a:r>
            <a:endParaRPr sz="1100">
              <a:solidFill>
                <a:schemeClr val="dk1"/>
              </a:solidFill>
              <a:latin typeface="Petit Formal Script"/>
              <a:ea typeface="Petit Formal Script"/>
              <a:cs typeface="Petit Formal Script"/>
              <a:sym typeface="Petit Formal Script"/>
            </a:endParaRPr>
          </a:p>
          <a:p>
            <a:pPr indent="0" lvl="0" marL="0" marR="0" rtl="0" algn="l">
              <a:spcBef>
                <a:spcPts val="0"/>
              </a:spcBef>
              <a:spcAft>
                <a:spcPts val="0"/>
              </a:spcAft>
              <a:buNone/>
            </a:pPr>
            <a:r>
              <a:t/>
            </a:r>
            <a:endParaRPr sz="968">
              <a:solidFill>
                <a:schemeClr val="dk1"/>
              </a:solidFill>
              <a:latin typeface="Calibri"/>
              <a:ea typeface="Calibri"/>
              <a:cs typeface="Calibri"/>
              <a:sym typeface="Calibri"/>
            </a:endParaRPr>
          </a:p>
        </p:txBody>
      </p:sp>
      <p:sp>
        <p:nvSpPr>
          <p:cNvPr id="121" name="Google Shape;121;p4"/>
          <p:cNvSpPr txBox="1"/>
          <p:nvPr/>
        </p:nvSpPr>
        <p:spPr>
          <a:xfrm>
            <a:off x="4950292" y="177640"/>
            <a:ext cx="1606500" cy="12855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68" u="sng">
                <a:solidFill>
                  <a:schemeClr val="dk1"/>
                </a:solidFill>
                <a:latin typeface="Petit Formal Script"/>
                <a:ea typeface="Petit Formal Script"/>
                <a:cs typeface="Petit Formal Script"/>
                <a:sym typeface="Petit Formal Script"/>
              </a:rPr>
              <a:t>Topic Outcome</a:t>
            </a:r>
            <a:endParaRPr sz="968">
              <a:solidFill>
                <a:schemeClr val="dk1"/>
              </a:solidFill>
              <a:latin typeface="Calibri"/>
              <a:ea typeface="Calibri"/>
              <a:cs typeface="Calibri"/>
              <a:sym typeface="Calibri"/>
            </a:endParaRPr>
          </a:p>
          <a:p>
            <a:pPr indent="0" lvl="0" marL="0" marR="0" rtl="0" algn="l">
              <a:spcBef>
                <a:spcPts val="0"/>
              </a:spcBef>
              <a:spcAft>
                <a:spcPts val="0"/>
              </a:spcAft>
              <a:buNone/>
            </a:pPr>
            <a:r>
              <a:rPr lang="en-GB" sz="968">
                <a:solidFill>
                  <a:schemeClr val="dk1"/>
                </a:solidFill>
                <a:latin typeface="Petit Formal Script"/>
                <a:ea typeface="Petit Formal Script"/>
                <a:cs typeface="Petit Formal Script"/>
                <a:sym typeface="Petit Formal Script"/>
              </a:rPr>
              <a:t>To understand the geographical elements of a beach and use the vocabulary. Carry out science experiments to investigate.</a:t>
            </a:r>
            <a:endParaRPr sz="968">
              <a:solidFill>
                <a:schemeClr val="dk1"/>
              </a:solidFill>
              <a:latin typeface="Petit Formal Script"/>
              <a:ea typeface="Petit Formal Script"/>
              <a:cs typeface="Petit Formal Script"/>
              <a:sym typeface="Petit Formal Script"/>
            </a:endParaRPr>
          </a:p>
        </p:txBody>
      </p:sp>
      <p:pic>
        <p:nvPicPr>
          <p:cNvPr id="122" name="Google Shape;122;p4"/>
          <p:cNvPicPr preferRelativeResize="0"/>
          <p:nvPr/>
        </p:nvPicPr>
        <p:blipFill rotWithShape="1">
          <a:blip r:embed="rId3">
            <a:alphaModFix/>
          </a:blip>
          <a:srcRect b="0" l="0" r="0" t="0"/>
          <a:stretch/>
        </p:blipFill>
        <p:spPr>
          <a:xfrm>
            <a:off x="4078487" y="61629"/>
            <a:ext cx="350966" cy="361708"/>
          </a:xfrm>
          <a:prstGeom prst="rect">
            <a:avLst/>
          </a:prstGeom>
          <a:noFill/>
          <a:ln>
            <a:noFill/>
          </a:ln>
        </p:spPr>
      </p:pic>
      <p:pic>
        <p:nvPicPr>
          <p:cNvPr id="123" name="Google Shape;123;p4"/>
          <p:cNvPicPr preferRelativeResize="0"/>
          <p:nvPr/>
        </p:nvPicPr>
        <p:blipFill>
          <a:blip r:embed="rId4">
            <a:alphaModFix/>
          </a:blip>
          <a:stretch>
            <a:fillRect/>
          </a:stretch>
        </p:blipFill>
        <p:spPr>
          <a:xfrm>
            <a:off x="1333474" y="8316900"/>
            <a:ext cx="1004900" cy="1394200"/>
          </a:xfrm>
          <a:prstGeom prst="rect">
            <a:avLst/>
          </a:prstGeom>
          <a:noFill/>
          <a:ln>
            <a:noFill/>
          </a:ln>
        </p:spPr>
      </p:pic>
      <p:pic>
        <p:nvPicPr>
          <p:cNvPr id="124" name="Google Shape;124;p4"/>
          <p:cNvPicPr preferRelativeResize="0"/>
          <p:nvPr/>
        </p:nvPicPr>
        <p:blipFill>
          <a:blip r:embed="rId5">
            <a:alphaModFix/>
          </a:blip>
          <a:stretch>
            <a:fillRect/>
          </a:stretch>
        </p:blipFill>
        <p:spPr>
          <a:xfrm>
            <a:off x="2482813" y="8488400"/>
            <a:ext cx="1259250" cy="1051200"/>
          </a:xfrm>
          <a:prstGeom prst="rect">
            <a:avLst/>
          </a:prstGeom>
          <a:noFill/>
          <a:ln>
            <a:noFill/>
          </a:ln>
        </p:spPr>
      </p:pic>
      <p:pic>
        <p:nvPicPr>
          <p:cNvPr id="125" name="Google Shape;125;p4"/>
          <p:cNvPicPr preferRelativeResize="0"/>
          <p:nvPr/>
        </p:nvPicPr>
        <p:blipFill>
          <a:blip r:embed="rId6">
            <a:alphaModFix/>
          </a:blip>
          <a:stretch>
            <a:fillRect/>
          </a:stretch>
        </p:blipFill>
        <p:spPr>
          <a:xfrm>
            <a:off x="3972250" y="8366398"/>
            <a:ext cx="1259250" cy="1173200"/>
          </a:xfrm>
          <a:prstGeom prst="rect">
            <a:avLst/>
          </a:prstGeom>
          <a:noFill/>
          <a:ln>
            <a:noFill/>
          </a:ln>
        </p:spPr>
      </p:pic>
      <p:sp>
        <p:nvSpPr>
          <p:cNvPr id="126" name="Google Shape;126;p4"/>
          <p:cNvSpPr txBox="1"/>
          <p:nvPr/>
        </p:nvSpPr>
        <p:spPr>
          <a:xfrm>
            <a:off x="219075" y="5055150"/>
            <a:ext cx="2076600" cy="1200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GB" sz="1100" u="sng">
                <a:solidFill>
                  <a:schemeClr val="dk1"/>
                </a:solidFill>
                <a:latin typeface="Petit Formal Script"/>
                <a:ea typeface="Petit Formal Script"/>
                <a:cs typeface="Petit Formal Script"/>
                <a:sym typeface="Petit Formal Script"/>
              </a:rPr>
              <a:t>Free writing stimulus</a:t>
            </a:r>
            <a:endParaRPr b="1" sz="1100" u="sng">
              <a:solidFill>
                <a:schemeClr val="dk1"/>
              </a:solidFill>
              <a:latin typeface="Petit Formal Script"/>
              <a:ea typeface="Petit Formal Script"/>
              <a:cs typeface="Petit Formal Script"/>
              <a:sym typeface="Petit Formal Script"/>
            </a:endParaRPr>
          </a:p>
          <a:p>
            <a:pPr indent="-298450" lvl="0" marL="45720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Holiday brochure about the beach.</a:t>
            </a:r>
            <a:endParaRPr sz="1100">
              <a:solidFill>
                <a:schemeClr val="dk1"/>
              </a:solidFill>
              <a:latin typeface="Petit Formal Script"/>
              <a:ea typeface="Petit Formal Script"/>
              <a:cs typeface="Petit Formal Script"/>
              <a:sym typeface="Petit Formal Script"/>
            </a:endParaRPr>
          </a:p>
          <a:p>
            <a:pPr indent="-298450" lvl="0" marL="457200" rtl="0" algn="l">
              <a:spcBef>
                <a:spcPts val="0"/>
              </a:spcBef>
              <a:spcAft>
                <a:spcPts val="0"/>
              </a:spcAft>
              <a:buClr>
                <a:schemeClr val="dk1"/>
              </a:buClr>
              <a:buSzPts val="1100"/>
              <a:buFont typeface="Petit Formal Script"/>
              <a:buChar char="●"/>
            </a:pPr>
            <a:r>
              <a:rPr lang="en-GB" sz="1100">
                <a:solidFill>
                  <a:schemeClr val="dk1"/>
                </a:solidFill>
                <a:latin typeface="Petit Formal Script"/>
                <a:ea typeface="Petit Formal Script"/>
                <a:cs typeface="Petit Formal Script"/>
                <a:sym typeface="Petit Formal Script"/>
              </a:rPr>
              <a:t>Postcards from the seaside.</a:t>
            </a:r>
            <a:br>
              <a:rPr lang="en-GB" sz="1100">
                <a:solidFill>
                  <a:schemeClr val="dk1"/>
                </a:solidFill>
                <a:latin typeface="Petit Formal Script"/>
                <a:ea typeface="Petit Formal Script"/>
                <a:cs typeface="Petit Formal Script"/>
                <a:sym typeface="Petit Formal Script"/>
              </a:rPr>
            </a:br>
            <a:r>
              <a:rPr lang="en-GB" sz="1100">
                <a:solidFill>
                  <a:schemeClr val="dk1"/>
                </a:solidFill>
                <a:latin typeface="Petit Formal Script"/>
                <a:ea typeface="Petit Formal Script"/>
                <a:cs typeface="Petit Formal Script"/>
                <a:sym typeface="Petit Formal Script"/>
              </a:rPr>
              <a:t>Beach day advert.</a:t>
            </a:r>
            <a:endParaRPr sz="900">
              <a:solidFill>
                <a:schemeClr val="dk1"/>
              </a:solidFill>
              <a:latin typeface="Petit Formal Script"/>
              <a:ea typeface="Petit Formal Script"/>
              <a:cs typeface="Petit Formal Script"/>
              <a:sym typeface="Petit Formal Scrip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2018-07-04T20:22:24Z</dcterms:created>
  <dc:creator>Kate Standish</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ies>
</file>