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7" r:id="rId5"/>
    <p:sldId id="258" r:id="rId6"/>
    <p:sldId id="259" r:id="rId7"/>
    <p:sldId id="260"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482" y="-1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62053-A4DF-4426-A056-3198BC358F63}" type="datetimeFigureOut">
              <a:rPr lang="en-GB" smtClean="0"/>
              <a:t>17/12/2020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17/12/2020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17/12/2020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17/12/2020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17/12/2020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17/12/2020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17/12/2020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17/12/2020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17/12/2020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34415"/>
            <a:ext cx="5915025" cy="1914702"/>
          </a:xfrm>
        </p:spPr>
        <p:txBody>
          <a:bodyPr anchor="t">
            <a:normAutofit fontScale="90000"/>
          </a:bodyPr>
          <a:lstStyle/>
          <a:p>
            <a:r>
              <a:rPr lang="en-GB" sz="4400" b="1" dirty="0">
                <a:solidFill>
                  <a:schemeClr val="accent1">
                    <a:lumMod val="75000"/>
                  </a:schemeClr>
                </a:solidFill>
                <a:latin typeface="Century Gothic" panose="020B0502020202020204" pitchFamily="34" charset="0"/>
              </a:rPr>
              <a:t>Year 6</a:t>
            </a:r>
            <a:br>
              <a:rPr lang="en-GB" sz="4400" b="1" dirty="0">
                <a:solidFill>
                  <a:schemeClr val="accent1">
                    <a:lumMod val="75000"/>
                  </a:schemeClr>
                </a:solidFill>
                <a:latin typeface="Century Gothic" panose="020B0502020202020204" pitchFamily="34" charset="0"/>
              </a:rPr>
            </a:br>
            <a:r>
              <a:rPr lang="en-GB" sz="4400" b="1" dirty="0">
                <a:solidFill>
                  <a:schemeClr val="accent1">
                    <a:lumMod val="75000"/>
                  </a:schemeClr>
                </a:solidFill>
                <a:latin typeface="Century Gothic" panose="020B0502020202020204" pitchFamily="34" charset="0"/>
              </a:rPr>
              <a:t>Spring 1</a:t>
            </a:r>
            <a:br>
              <a:rPr lang="en-GB" sz="4400" b="1" dirty="0">
                <a:solidFill>
                  <a:schemeClr val="accent1">
                    <a:lumMod val="75000"/>
                  </a:schemeClr>
                </a:solidFill>
                <a:latin typeface="Century Gothic" panose="020B0502020202020204" pitchFamily="34" charset="0"/>
              </a:rPr>
            </a:br>
            <a:r>
              <a:rPr lang="en-GB" sz="4400" b="1" dirty="0">
                <a:solidFill>
                  <a:schemeClr val="accent1">
                    <a:lumMod val="75000"/>
                  </a:schemeClr>
                </a:solidFill>
                <a:latin typeface="Century Gothic" panose="020B0502020202020204" pitchFamily="34" charset="0"/>
              </a:rPr>
              <a:t>In The Blitz</a:t>
            </a: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r>
              <a:rPr lang="en-GB" sz="4800" dirty="0">
                <a:latin typeface="Century Gothic" panose="020B0502020202020204" pitchFamily="34" charset="0"/>
              </a:rPr>
              <a:t>History</a:t>
            </a: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8" name="Picture 7">
            <a:extLst>
              <a:ext uri="{FF2B5EF4-FFF2-40B4-BE49-F238E27FC236}">
                <a16:creationId xmlns:a16="http://schemas.microsoft.com/office/drawing/2014/main" id="{00ED6A82-D3F1-4BEF-A7CA-2D8008FED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3806" y="856717"/>
            <a:ext cx="2071594" cy="2146471"/>
          </a:xfrm>
          <a:prstGeom prst="rect">
            <a:avLst/>
          </a:prstGeom>
        </p:spPr>
      </p:pic>
      <p:pic>
        <p:nvPicPr>
          <p:cNvPr id="4" name="Picture 3">
            <a:extLst>
              <a:ext uri="{FF2B5EF4-FFF2-40B4-BE49-F238E27FC236}">
                <a16:creationId xmlns:a16="http://schemas.microsoft.com/office/drawing/2014/main" id="{326F3712-F1F7-4135-9294-AA9E91A919CA}"/>
              </a:ext>
            </a:extLst>
          </p:cNvPr>
          <p:cNvPicPr>
            <a:picLocks noChangeAspect="1"/>
          </p:cNvPicPr>
          <p:nvPr/>
        </p:nvPicPr>
        <p:blipFill>
          <a:blip r:embed="rId3"/>
          <a:stretch>
            <a:fillRect/>
          </a:stretch>
        </p:blipFill>
        <p:spPr>
          <a:xfrm>
            <a:off x="939053" y="3003188"/>
            <a:ext cx="4756897" cy="4026879"/>
          </a:xfrm>
          <a:prstGeom prst="rect">
            <a:avLst/>
          </a:prstGeom>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1028700"/>
            <a:ext cx="5915025" cy="8189270"/>
          </a:xfrm>
        </p:spPr>
        <p:txBody>
          <a:bodyPr anchor="t">
            <a:normAutofit fontScale="90000"/>
          </a:bodyPr>
          <a:lstStyle/>
          <a:p>
            <a:r>
              <a:rPr lang="en-GB" sz="2000" b="1" dirty="0">
                <a:solidFill>
                  <a:schemeClr val="accent1">
                    <a:lumMod val="75000"/>
                  </a:schemeClr>
                </a:solidFill>
                <a:latin typeface="Century Gothic" panose="020B0502020202020204" pitchFamily="34" charset="0"/>
              </a:rPr>
              <a:t>Year 6</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Autumn 2 – In The Blitz</a:t>
            </a:r>
            <a:br>
              <a:rPr lang="en-GB" sz="2000" b="1" dirty="0">
                <a:solidFill>
                  <a:schemeClr val="accent1">
                    <a:lumMod val="75000"/>
                  </a:schemeClr>
                </a:solidFill>
                <a:latin typeface="Century Gothic" panose="020B0502020202020204" pitchFamily="34" charset="0"/>
              </a:rPr>
            </a:br>
            <a:br>
              <a:rPr lang="en-GB" sz="2000" b="1" dirty="0">
                <a:solidFill>
                  <a:schemeClr val="accent1">
                    <a:lumMod val="75000"/>
                  </a:schemeClr>
                </a:solidFill>
                <a:latin typeface="Century Gothic" panose="020B0502020202020204" pitchFamily="34" charset="0"/>
              </a:rPr>
            </a:br>
            <a:r>
              <a:rPr lang="en-GB" sz="1400" b="1" dirty="0">
                <a:latin typeface="Century Gothic" panose="020B0502020202020204" pitchFamily="34" charset="0"/>
              </a:rPr>
              <a:t>Key Curriculum Driver: History</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Other Curriculum Areas: </a:t>
            </a:r>
            <a:r>
              <a:rPr lang="en-GB" sz="1400" dirty="0">
                <a:latin typeface="Century Gothic" panose="020B0502020202020204" pitchFamily="34" charset="0"/>
              </a:rPr>
              <a:t>Art, Geography, Science </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Rationale: </a:t>
            </a:r>
            <a:r>
              <a:rPr lang="en-GB" sz="1400" dirty="0">
                <a:latin typeface="Century Gothic" panose="020B0502020202020204" pitchFamily="34" charset="0"/>
              </a:rPr>
              <a:t>In the Blitz will give children an in-depth insight into the historical impact of World War 2. We will be continue our exploration of The Blitz itself, looking specifically at air raids and designing/making our very own Anderson Shelters. We will also be writing our own Blitz poem and investigating VE Day through some journalistic writing culminating in our very own celebration.</a:t>
            </a:r>
            <a:br>
              <a:rPr lang="en-GB" sz="1400"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By the end of this topic, most children will: </a:t>
            </a:r>
            <a:br>
              <a:rPr lang="en-GB" sz="1400" b="1" dirty="0">
                <a:latin typeface="Century Gothic" panose="020B0502020202020204" pitchFamily="34" charset="0"/>
              </a:rPr>
            </a:br>
            <a:br>
              <a:rPr lang="en-GB" sz="1400" b="1" dirty="0">
                <a:latin typeface="Century Gothic" panose="020B0502020202020204" pitchFamily="34" charset="0"/>
              </a:rPr>
            </a:br>
            <a:r>
              <a:rPr lang="en-GB" sz="1400" dirty="0">
                <a:latin typeface="Century Gothic" panose="020B0502020202020204" pitchFamily="34" charset="0"/>
              </a:rPr>
              <a:t>• Gain excellent knowledge and understanding of a variety of reasons why The Blitz happened and the aftermath of it.</a:t>
            </a:r>
            <a:br>
              <a:rPr lang="en-GB" sz="1400" dirty="0">
                <a:latin typeface="Century Gothic" panose="020B0502020202020204" pitchFamily="34" charset="0"/>
              </a:rPr>
            </a:br>
            <a:r>
              <a:rPr lang="ar-AE" sz="1400" dirty="0">
                <a:latin typeface="Calibri" panose="020F0502020204030204" pitchFamily="34" charset="0"/>
                <a:cs typeface="Calibri" panose="020F0502020204030204" pitchFamily="34" charset="0"/>
              </a:rPr>
              <a:t>۰</a:t>
            </a:r>
            <a:r>
              <a:rPr lang="en-GB" sz="1400" dirty="0">
                <a:latin typeface="Calibri" panose="020F0502020204030204" pitchFamily="34" charset="0"/>
                <a:cs typeface="Calibri" panose="020F0502020204030204" pitchFamily="34" charset="0"/>
              </a:rPr>
              <a:t> </a:t>
            </a:r>
            <a:r>
              <a:rPr lang="en-GB" sz="1400" dirty="0">
                <a:latin typeface="Century Gothic" panose="020B0502020202020204" pitchFamily="34" charset="0"/>
              </a:rPr>
              <a:t>An understanding about the </a:t>
            </a:r>
            <a:r>
              <a:rPr lang="en-GB" sz="1400" dirty="0" err="1">
                <a:latin typeface="Century Gothic" panose="020B0502020202020204" pitchFamily="34" charset="0"/>
              </a:rPr>
              <a:t>the</a:t>
            </a:r>
            <a:r>
              <a:rPr lang="en-GB" sz="1400" dirty="0">
                <a:latin typeface="Century Gothic" panose="020B0502020202020204" pitchFamily="34" charset="0"/>
              </a:rPr>
              <a:t> War and the impact it had on children and their families.</a:t>
            </a:r>
            <a:br>
              <a:rPr lang="en-GB" sz="1400" dirty="0">
                <a:latin typeface="Century Gothic" panose="020B0502020202020204" pitchFamily="34" charset="0"/>
              </a:rPr>
            </a:br>
            <a:r>
              <a:rPr lang="en-GB" sz="1400" dirty="0">
                <a:latin typeface="Century Gothic" panose="020B0502020202020204" pitchFamily="34" charset="0"/>
              </a:rPr>
              <a:t>The effects War has had on modern day society.</a:t>
            </a:r>
            <a:br>
              <a:rPr lang="en-GB" sz="1400" dirty="0">
                <a:latin typeface="Century Gothic" panose="020B0502020202020204" pitchFamily="34" charset="0"/>
              </a:rPr>
            </a:br>
            <a:r>
              <a:rPr lang="en-GB" sz="1400" dirty="0">
                <a:latin typeface="Century Gothic" panose="020B0502020202020204" pitchFamily="34" charset="0"/>
              </a:rPr>
              <a:t>• The ability to think critically about history and communicate ideas very confidently in styles appropriate to a range of audiences.</a:t>
            </a:r>
            <a:br>
              <a:rPr lang="en-GB" sz="1400" dirty="0">
                <a:latin typeface="Century Gothic" panose="020B0502020202020204" pitchFamily="34" charset="0"/>
              </a:rPr>
            </a:br>
            <a:r>
              <a:rPr lang="en-GB" sz="1400" dirty="0">
                <a:latin typeface="Century Gothic" panose="020B0502020202020204" pitchFamily="34" charset="0"/>
              </a:rPr>
              <a:t>• The ability to consistently support, evaluate and challenge their own and others’ views using detailed and appropriate evidence.</a:t>
            </a:r>
            <a:br>
              <a:rPr lang="en-GB" sz="1400" dirty="0">
                <a:latin typeface="Century Gothic" panose="020B0502020202020204" pitchFamily="34" charset="0"/>
              </a:rPr>
            </a:br>
            <a:r>
              <a:rPr lang="en-GB" sz="1400" dirty="0">
                <a:latin typeface="Century Gothic" panose="020B0502020202020204" pitchFamily="34" charset="0"/>
              </a:rPr>
              <a:t>• The ability to think, reflect, debate, discuss and evaluate the past, formulating and refining questions and lines of enquiry. </a:t>
            </a:r>
            <a:br>
              <a:rPr lang="en-GB" sz="1400" dirty="0">
                <a:latin typeface="Century Gothic" panose="020B0502020202020204" pitchFamily="34" charset="0"/>
              </a:rPr>
            </a:br>
            <a:r>
              <a:rPr lang="en-GB" sz="1400" dirty="0">
                <a:latin typeface="Century Gothic" panose="020B0502020202020204" pitchFamily="34" charset="0"/>
              </a:rPr>
              <a:t>• A respect for historical evidence and the ability to make robust and critical use of it to support their explanations and judgments.</a:t>
            </a:r>
            <a:br>
              <a:rPr lang="en-GB" sz="1400" dirty="0">
                <a:latin typeface="Century Gothic" panose="020B0502020202020204" pitchFamily="34" charset="0"/>
              </a:rPr>
            </a:br>
            <a:r>
              <a:rPr lang="en-GB" sz="1400" dirty="0">
                <a:latin typeface="Century Gothic" panose="020B0502020202020204" pitchFamily="34" charset="0"/>
              </a:rPr>
              <a:t>• A desire to embrace challenging activities, including opportunities to undertake high-quality research across a range of topics.</a:t>
            </a:r>
            <a:br>
              <a:rPr lang="en-GB" sz="1400" dirty="0">
                <a:latin typeface="Century Gothic" panose="020B0502020202020204" pitchFamily="34" charset="0"/>
              </a:rPr>
            </a:br>
            <a:br>
              <a:rPr lang="en-GB" sz="1400"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Children’s knowledge will be shown by:</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Extended Writing:</a:t>
            </a:r>
            <a:br>
              <a:rPr lang="en-GB" sz="1400" dirty="0">
                <a:latin typeface="Century Gothic" panose="020B0502020202020204" pitchFamily="34" charset="0"/>
              </a:rPr>
            </a:br>
            <a:r>
              <a:rPr lang="en-GB" sz="1400" dirty="0">
                <a:latin typeface="Century Gothic" panose="020B0502020202020204" pitchFamily="34" charset="0"/>
              </a:rPr>
              <a:t>Recipes and Anderson Shelters(Instructions)</a:t>
            </a:r>
            <a:br>
              <a:rPr lang="en-GB" sz="1400" dirty="0">
                <a:latin typeface="Century Gothic" panose="020B0502020202020204" pitchFamily="34" charset="0"/>
              </a:rPr>
            </a:br>
            <a:r>
              <a:rPr lang="en-GB" sz="1400" dirty="0">
                <a:latin typeface="Century Gothic" panose="020B0502020202020204" pitchFamily="34" charset="0"/>
              </a:rPr>
              <a:t>Newspaper reports for VE Day</a:t>
            </a:r>
            <a:br>
              <a:rPr lang="en-GB" sz="1400" dirty="0">
                <a:latin typeface="Century Gothic" panose="020B0502020202020204" pitchFamily="34" charset="0"/>
              </a:rPr>
            </a:br>
            <a:r>
              <a:rPr lang="en-GB" sz="1400" dirty="0">
                <a:latin typeface="Century Gothic" panose="020B0502020202020204" pitchFamily="34" charset="0"/>
              </a:rPr>
              <a:t>Poetry</a:t>
            </a:r>
            <a:br>
              <a:rPr lang="en-GB" sz="1400" b="1" dirty="0">
                <a:latin typeface="Century Gothic" panose="020B0502020202020204" pitchFamily="34" charset="0"/>
              </a:rPr>
            </a:br>
            <a:br>
              <a:rPr lang="en-GB" sz="1400" dirty="0">
                <a:latin typeface="Century Gothic" panose="020B0502020202020204" pitchFamily="34" charset="0"/>
              </a:rPr>
            </a:br>
            <a:r>
              <a:rPr lang="en-GB" sz="1400" b="1" dirty="0">
                <a:latin typeface="Century Gothic" panose="020B0502020202020204" pitchFamily="34" charset="0"/>
              </a:rPr>
              <a:t>Purposeful Outcome – </a:t>
            </a:r>
            <a:r>
              <a:rPr lang="en-GB" sz="1400" b="1" dirty="0">
                <a:solidFill>
                  <a:srgbClr val="FF0000"/>
                </a:solidFill>
                <a:latin typeface="Century Gothic" panose="020B0502020202020204" pitchFamily="34" charset="0"/>
              </a:rPr>
              <a:t>Added by class teachers after </a:t>
            </a:r>
            <a:r>
              <a:rPr lang="en-GB" sz="1400" b="1" dirty="0" err="1">
                <a:solidFill>
                  <a:srgbClr val="FF0000"/>
                </a:solidFill>
                <a:latin typeface="Century Gothic" panose="020B0502020202020204" pitchFamily="34" charset="0"/>
              </a:rPr>
              <a:t>completeing</a:t>
            </a:r>
            <a:r>
              <a:rPr lang="en-GB" sz="1400" b="1" dirty="0">
                <a:solidFill>
                  <a:srgbClr val="FF0000"/>
                </a:solidFill>
                <a:latin typeface="Century Gothic" panose="020B0502020202020204" pitchFamily="34" charset="0"/>
              </a:rPr>
              <a:t> topic web. </a:t>
            </a:r>
            <a:br>
              <a:rPr lang="en-GB" sz="1400" b="1" dirty="0">
                <a:latin typeface="Century Gothic" panose="020B0502020202020204" pitchFamily="34" charset="0"/>
              </a:rPr>
            </a:b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2053036" y="9211270"/>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3" name="Picture 2">
            <a:extLst>
              <a:ext uri="{FF2B5EF4-FFF2-40B4-BE49-F238E27FC236}">
                <a16:creationId xmlns:a16="http://schemas.microsoft.com/office/drawing/2014/main" id="{BFABFCCE-A687-4DB0-A3F6-97AE4821D7E0}"/>
              </a:ext>
            </a:extLst>
          </p:cNvPr>
          <p:cNvPicPr>
            <a:picLocks noChangeAspect="1"/>
          </p:cNvPicPr>
          <p:nvPr/>
        </p:nvPicPr>
        <p:blipFill>
          <a:blip r:embed="rId2"/>
          <a:stretch>
            <a:fillRect/>
          </a:stretch>
        </p:blipFill>
        <p:spPr>
          <a:xfrm>
            <a:off x="4726877" y="507997"/>
            <a:ext cx="1659634" cy="1404938"/>
          </a:xfrm>
          <a:prstGeom prst="rect">
            <a:avLst/>
          </a:prstGeom>
        </p:spPr>
      </p:pic>
    </p:spTree>
    <p:extLst>
      <p:ext uri="{BB962C8B-B14F-4D97-AF65-F5344CB8AC3E}">
        <p14:creationId xmlns:p14="http://schemas.microsoft.com/office/powerpoint/2010/main" val="3205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658056"/>
            <a:ext cx="5915025" cy="8420100"/>
          </a:xfrm>
        </p:spPr>
        <p:txBody>
          <a:bodyPr anchor="t">
            <a:normAutofit/>
          </a:bodyPr>
          <a:lstStyle/>
          <a:p>
            <a:r>
              <a:rPr lang="en-GB" sz="2000" b="1" dirty="0">
                <a:solidFill>
                  <a:schemeClr val="accent1">
                    <a:lumMod val="75000"/>
                  </a:schemeClr>
                </a:solidFill>
                <a:latin typeface="Century Gothic" panose="020B0502020202020204" pitchFamily="34" charset="0"/>
              </a:rPr>
              <a:t>Year 6</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Autumn 1 –In the Frozen Kingdom</a:t>
            </a:r>
            <a:br>
              <a:rPr lang="en-GB" sz="4800"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14793738"/>
              </p:ext>
            </p:extLst>
          </p:nvPr>
        </p:nvGraphicFramePr>
        <p:xfrm>
          <a:off x="416718" y="1530767"/>
          <a:ext cx="6024564" cy="9337530"/>
        </p:xfrm>
        <a:graphic>
          <a:graphicData uri="http://schemas.openxmlformats.org/drawingml/2006/table">
            <a:tbl>
              <a:tblPr firstRow="1" bandRow="1">
                <a:tableStyleId>{5C22544A-7EE6-4342-B048-85BDC9FD1C3A}</a:tableStyleId>
              </a:tblPr>
              <a:tblGrid>
                <a:gridCol w="1310922">
                  <a:extLst>
                    <a:ext uri="{9D8B030D-6E8A-4147-A177-3AD203B41FA5}">
                      <a16:colId xmlns:a16="http://schemas.microsoft.com/office/drawing/2014/main" val="3968296848"/>
                    </a:ext>
                  </a:extLst>
                </a:gridCol>
                <a:gridCol w="4713642">
                  <a:extLst>
                    <a:ext uri="{9D8B030D-6E8A-4147-A177-3AD203B41FA5}">
                      <a16:colId xmlns:a16="http://schemas.microsoft.com/office/drawing/2014/main" val="187975253"/>
                    </a:ext>
                  </a:extLst>
                </a:gridCol>
              </a:tblGrid>
              <a:tr h="447224">
                <a:tc>
                  <a:txBody>
                    <a:bodyPr/>
                    <a:lstStyle/>
                    <a:p>
                      <a:r>
                        <a:rPr lang="en-GB" sz="2000" dirty="0">
                          <a:latin typeface="Century Gothic" panose="020B0502020202020204" pitchFamily="34" charset="0"/>
                        </a:rPr>
                        <a:t>Subject</a:t>
                      </a:r>
                    </a:p>
                  </a:txBody>
                  <a:tcPr/>
                </a:tc>
                <a:tc>
                  <a:txBody>
                    <a:bodyPr/>
                    <a:lstStyle/>
                    <a:p>
                      <a:r>
                        <a:rPr lang="en-GB" sz="2000">
                          <a:latin typeface="Century Gothic" panose="020B0502020202020204" pitchFamily="34" charset="0"/>
                        </a:rPr>
                        <a:t>Objective</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4958386">
                <a:tc>
                  <a:txBody>
                    <a:bodyPr/>
                    <a:lstStyle/>
                    <a:p>
                      <a:r>
                        <a:rPr lang="en-GB" dirty="0">
                          <a:latin typeface="Century Gothic" panose="020B0502020202020204" pitchFamily="34" charset="0"/>
                        </a:rPr>
                        <a:t>Geography</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kern="1200" dirty="0">
                          <a:solidFill>
                            <a:schemeClr val="dk1"/>
                          </a:solidFill>
                          <a:effectLst/>
                          <a:latin typeface="+mn-lt"/>
                          <a:ea typeface="+mn-ea"/>
                          <a:cs typeface="+mn-cs"/>
                        </a:rPr>
                        <a:t>• Collect and analyse statistics and other information in order to draw clear conclusions about locations.</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Identify and describe how the physical features affect the human activity within a location.</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Use a range of geographical resources to give detailed descriptions and opinions of the characteristic features of a location.</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Analyse and give views on the effectiveness of different geographical representations of a location (such as aerial images compared with maps and topological maps - as in London’s Tube map).</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Name and locate some of the countries and cities of the world and their identifying human and physical characteristics, including hills, mountains, rivers, key topographical features and land-use patterns; and understand how some of these aspects have changed over time.</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Understand some of the reasons for geographical similarities and differences between countries.</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Describe how locations around the world are changing and explain some of the reasons for change.</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Describe and understand key aspects of: </a:t>
                      </a:r>
                      <a:br>
                        <a:rPr lang="en-GB" sz="1350" kern="1200" dirty="0">
                          <a:solidFill>
                            <a:schemeClr val="dk1"/>
                          </a:solidFill>
                          <a:effectLst/>
                          <a:latin typeface="+mn-lt"/>
                          <a:ea typeface="+mn-ea"/>
                          <a:cs typeface="+mn-cs"/>
                        </a:rPr>
                      </a:br>
                      <a:r>
                        <a:rPr lang="en-GB" sz="1350" kern="1200" dirty="0">
                          <a:solidFill>
                            <a:schemeClr val="dk1"/>
                          </a:solidFill>
                          <a:effectLst/>
                          <a:latin typeface="+mn-lt"/>
                          <a:ea typeface="+mn-ea"/>
                          <a:cs typeface="+mn-cs"/>
                        </a:rPr>
                        <a:t>• </a:t>
                      </a:r>
                      <a:r>
                        <a:rPr lang="en-GB" sz="1350" b="1" kern="1200" dirty="0">
                          <a:solidFill>
                            <a:schemeClr val="dk1"/>
                          </a:solidFill>
                          <a:effectLst/>
                          <a:latin typeface="+mn-lt"/>
                          <a:ea typeface="+mn-ea"/>
                          <a:cs typeface="+mn-cs"/>
                        </a:rPr>
                        <a:t>physical geography</a:t>
                      </a:r>
                      <a:r>
                        <a:rPr lang="en-GB" sz="1350" kern="1200" dirty="0">
                          <a:solidFill>
                            <a:schemeClr val="dk1"/>
                          </a:solidFill>
                          <a:effectLst/>
                          <a:latin typeface="+mn-lt"/>
                          <a:ea typeface="+mn-ea"/>
                          <a:cs typeface="+mn-cs"/>
                        </a:rPr>
                        <a:t>, including: climate zones, mountains, earthquakes </a:t>
                      </a:r>
                      <a:endParaRPr lang="en-GB" dirty="0">
                        <a:latin typeface="Century Gothic" panose="020B0502020202020204" pitchFamily="34" charset="0"/>
                      </a:endParaRPr>
                    </a:p>
                  </a:txBody>
                  <a:tcPr/>
                </a:tc>
                <a:extLst>
                  <a:ext uri="{0D108BD9-81ED-4DB2-BD59-A6C34878D82A}">
                    <a16:rowId xmlns:a16="http://schemas.microsoft.com/office/drawing/2014/main" val="677294665"/>
                  </a:ext>
                </a:extLst>
              </a:tr>
              <a:tr h="1271911">
                <a:tc>
                  <a:txBody>
                    <a:bodyPr/>
                    <a:lstStyle/>
                    <a:p>
                      <a:r>
                        <a:rPr lang="en-GB" dirty="0">
                          <a:latin typeface="Century Gothic" panose="020B0502020202020204" pitchFamily="34" charset="0"/>
                        </a:rPr>
                        <a:t>History</a:t>
                      </a:r>
                    </a:p>
                  </a:txBody>
                  <a:tcPr/>
                </a:tc>
                <a:tc>
                  <a:txBody>
                    <a:bodyPr/>
                    <a:lstStyle/>
                    <a:p>
                      <a:pPr rtl="0"/>
                      <a:r>
                        <a:rPr lang="en-US" sz="1350" b="0" i="0" kern="1200" dirty="0">
                          <a:solidFill>
                            <a:schemeClr val="dk1"/>
                          </a:solidFill>
                          <a:effectLst/>
                          <a:latin typeface="+mn-lt"/>
                          <a:ea typeface="+mn-ea"/>
                          <a:cs typeface="+mn-cs"/>
                        </a:rPr>
                        <a:t>• Use evidence to ask questions and find answers to questions about the past.</a:t>
                      </a:r>
                    </a:p>
                    <a:p>
                      <a:pPr rtl="0"/>
                      <a:r>
                        <a:rPr lang="en-US" sz="1350" b="0" i="0" kern="1200" dirty="0">
                          <a:solidFill>
                            <a:schemeClr val="dk1"/>
                          </a:solidFill>
                          <a:effectLst/>
                          <a:latin typeface="+mn-lt"/>
                          <a:ea typeface="+mn-ea"/>
                          <a:cs typeface="+mn-cs"/>
                        </a:rPr>
                        <a:t>• Use more than one source of evidence for historical enquiry in order to gain a more accurate understanding of history.</a:t>
                      </a:r>
                    </a:p>
                    <a:p>
                      <a:pPr rtl="0"/>
                      <a:r>
                        <a:rPr lang="en-US" sz="1350" b="0" i="0" kern="1200" dirty="0">
                          <a:solidFill>
                            <a:schemeClr val="dk1"/>
                          </a:solidFill>
                          <a:effectLst/>
                          <a:latin typeface="+mn-lt"/>
                          <a:ea typeface="+mn-ea"/>
                          <a:cs typeface="+mn-cs"/>
                        </a:rPr>
                        <a:t>• Describe different accounts of a historical event, explaining some of the reasons why the accounts may differ.</a:t>
                      </a:r>
                    </a:p>
                    <a:p>
                      <a:pPr rtl="0"/>
                      <a:r>
                        <a:rPr lang="en-US" sz="1350" b="0" i="0" kern="1200" dirty="0">
                          <a:solidFill>
                            <a:schemeClr val="dk1"/>
                          </a:solidFill>
                          <a:effectLst/>
                          <a:latin typeface="+mn-lt"/>
                          <a:ea typeface="+mn-ea"/>
                          <a:cs typeface="+mn-cs"/>
                        </a:rPr>
                        <a:t>• Suggest causes and consequences of some of the main events and changes in history.</a:t>
                      </a: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p>
                      <a:pPr marL="0" indent="0">
                        <a:buFont typeface="Arial" panose="020B0604020202020204" pitchFamily="34" charset="0"/>
                        <a:buNone/>
                      </a:pP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
        <p:nvSpPr>
          <p:cNvPr id="6" name="Footer Placeholder 5"/>
          <p:cNvSpPr>
            <a:spLocks noGrp="1"/>
          </p:cNvSpPr>
          <p:nvPr>
            <p:ph type="ftr" sz="quarter" idx="11"/>
          </p:nvPr>
        </p:nvSpPr>
        <p:spPr>
          <a:xfrm>
            <a:off x="1924050" y="9185098"/>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5" name="Picture 4">
            <a:extLst>
              <a:ext uri="{FF2B5EF4-FFF2-40B4-BE49-F238E27FC236}">
                <a16:creationId xmlns:a16="http://schemas.microsoft.com/office/drawing/2014/main" id="{00A5588C-8384-4CFC-8D94-5FDFE9939B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953" y="450935"/>
            <a:ext cx="943487" cy="977589"/>
          </a:xfrm>
          <a:prstGeom prst="rect">
            <a:avLst/>
          </a:prstGeom>
        </p:spPr>
      </p:pic>
    </p:spTree>
    <p:extLst>
      <p:ext uri="{BB962C8B-B14F-4D97-AF65-F5344CB8AC3E}">
        <p14:creationId xmlns:p14="http://schemas.microsoft.com/office/powerpoint/2010/main" val="414537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14572" y="461583"/>
            <a:ext cx="2820416" cy="859210"/>
          </a:xfrm>
          <a:prstGeom prst="rect">
            <a:avLst/>
          </a:prstGeom>
          <a:solidFill>
            <a:schemeClr val="accent1"/>
          </a:solidFill>
          <a:ln>
            <a:solidFill>
              <a:schemeClr val="tx1"/>
            </a:solidFill>
          </a:ln>
        </p:spPr>
        <p:txBody>
          <a:bodyPr wrap="square" rtlCol="0">
            <a:spAutoFit/>
          </a:bodyPr>
          <a:lstStyle/>
          <a:p>
            <a:pPr algn="ctr"/>
            <a:r>
              <a:rPr lang="en-GB" sz="1246" b="1" dirty="0">
                <a:latin typeface="Century Gothic" panose="020B0502020202020204" pitchFamily="34" charset="0"/>
              </a:rPr>
              <a:t>In the Blitz</a:t>
            </a:r>
          </a:p>
          <a:p>
            <a:pPr algn="ctr"/>
            <a:endParaRPr lang="en-GB" sz="1246" b="1" dirty="0">
              <a:latin typeface="Century Gothic" panose="020B0502020202020204" pitchFamily="34" charset="0"/>
            </a:endParaRPr>
          </a:p>
          <a:p>
            <a:pPr algn="ctr"/>
            <a:r>
              <a:rPr lang="en-GB" sz="1246" b="1" dirty="0">
                <a:latin typeface="Century Gothic" panose="020B0502020202020204" pitchFamily="34" charset="0"/>
              </a:rPr>
              <a:t>Curriculum Driver: History</a:t>
            </a:r>
          </a:p>
          <a:p>
            <a:pPr algn="ctr"/>
            <a:endParaRPr lang="en-GB" sz="1246" b="1" dirty="0">
              <a:latin typeface="Century Gothic" panose="020B0502020202020204" pitchFamily="34" charset="0"/>
            </a:endParaRPr>
          </a:p>
        </p:txBody>
      </p:sp>
      <p:sp>
        <p:nvSpPr>
          <p:cNvPr id="10" name="TextBox 9"/>
          <p:cNvSpPr txBox="1"/>
          <p:nvPr/>
        </p:nvSpPr>
        <p:spPr>
          <a:xfrm>
            <a:off x="258261" y="7849036"/>
            <a:ext cx="6333039" cy="188205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Linked Texts</a:t>
            </a:r>
          </a:p>
          <a:p>
            <a:endParaRPr lang="en-GB" sz="969" b="1" dirty="0">
              <a:latin typeface="Century Gothic" panose="020B0502020202020204" pitchFamily="34" charset="0"/>
            </a:endParaRPr>
          </a:p>
          <a:p>
            <a:endParaRPr lang="en-GB" sz="969" dirty="0"/>
          </a:p>
          <a:p>
            <a:endParaRPr lang="en-GB" sz="969" dirty="0"/>
          </a:p>
          <a:p>
            <a:endParaRPr lang="en-GB" sz="969" dirty="0"/>
          </a:p>
          <a:p>
            <a:endParaRPr lang="en-GB" sz="969" dirty="0"/>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dirty="0"/>
          </a:p>
          <a:p>
            <a:endParaRPr lang="en-GB" sz="969" dirty="0"/>
          </a:p>
          <a:p>
            <a:endParaRPr lang="en-GB" sz="969" dirty="0"/>
          </a:p>
        </p:txBody>
      </p:sp>
      <p:sp>
        <p:nvSpPr>
          <p:cNvPr id="12" name="TextBox 11"/>
          <p:cNvSpPr txBox="1"/>
          <p:nvPr/>
        </p:nvSpPr>
        <p:spPr>
          <a:xfrm>
            <a:off x="266701" y="3888432"/>
            <a:ext cx="2264052" cy="277691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Free Writing Stimulus</a:t>
            </a:r>
          </a:p>
          <a:p>
            <a:endParaRPr lang="en-GB" sz="969" dirty="0"/>
          </a:p>
          <a:p>
            <a:r>
              <a:rPr lang="en-GB" sz="969" dirty="0"/>
              <a:t>Recount/diary entry as if you were an evacuee being taken away from your family.</a:t>
            </a:r>
          </a:p>
          <a:p>
            <a:endParaRPr lang="en-GB" sz="969" dirty="0"/>
          </a:p>
          <a:p>
            <a:r>
              <a:rPr lang="en-GB" sz="969" dirty="0"/>
              <a:t>Character profile – Adolf Hitler / Anne Frank.</a:t>
            </a:r>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3" name="TextBox 12"/>
          <p:cNvSpPr txBox="1"/>
          <p:nvPr/>
        </p:nvSpPr>
        <p:spPr>
          <a:xfrm>
            <a:off x="258261" y="1498118"/>
            <a:ext cx="6333039" cy="1875000"/>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_____ Coverage (Main Focus)</a:t>
            </a:r>
          </a:p>
          <a:p>
            <a:r>
              <a:rPr lang="en-GB" sz="969" dirty="0">
                <a:latin typeface="Century Gothic" panose="020B0502020202020204" pitchFamily="34" charset="0"/>
              </a:rPr>
              <a:t>List activities</a:t>
            </a:r>
          </a:p>
          <a:p>
            <a:r>
              <a:rPr lang="en-GB" sz="1200" dirty="0">
                <a:cs typeface="Calibri"/>
              </a:rPr>
              <a:t>• Newspaper report – reporting on the day after an air raid in the city.</a:t>
            </a:r>
          </a:p>
          <a:p>
            <a:r>
              <a:rPr lang="en-GB" sz="1200" dirty="0">
                <a:cs typeface="Calibri"/>
              </a:rPr>
              <a:t>• Evacuation – preparing ourselves for evacuation down to Bramley Train Station.</a:t>
            </a:r>
          </a:p>
          <a:p>
            <a:r>
              <a:rPr lang="en-GB" sz="1200" dirty="0">
                <a:cs typeface="Calibri"/>
              </a:rPr>
              <a:t>• Designing and making their own versions of Anderson shelters.</a:t>
            </a:r>
          </a:p>
          <a:p>
            <a:r>
              <a:rPr lang="en-GB" sz="1200" dirty="0">
                <a:cs typeface="Calibri"/>
              </a:rPr>
              <a:t>• Creating propaganda poster Who is it aimed at? What is it ?</a:t>
            </a:r>
          </a:p>
          <a:p>
            <a:r>
              <a:rPr lang="en-GB" sz="1200" dirty="0">
                <a:cs typeface="Calibri"/>
              </a:rPr>
              <a:t>• Electrical circuit to power Anderson shelter – linked to Blackout.</a:t>
            </a:r>
          </a:p>
          <a:p>
            <a:r>
              <a:rPr lang="en-GB" sz="1200" dirty="0">
                <a:cs typeface="Calibri"/>
              </a:rPr>
              <a:t>• Rationing – making basic meals from basic rationed supplies.</a:t>
            </a:r>
          </a:p>
          <a:p>
            <a:endParaRPr lang="en-GB" sz="1200" dirty="0">
              <a:cs typeface="Calibri"/>
            </a:endParaRPr>
          </a:p>
          <a:p>
            <a:endParaRPr lang="en-GB" sz="1246" dirty="0"/>
          </a:p>
        </p:txBody>
      </p:sp>
      <p:sp>
        <p:nvSpPr>
          <p:cNvPr id="14" name="TextBox 13"/>
          <p:cNvSpPr txBox="1"/>
          <p:nvPr/>
        </p:nvSpPr>
        <p:spPr>
          <a:xfrm>
            <a:off x="4983072" y="3918645"/>
            <a:ext cx="1608227" cy="2031197"/>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Trips and Experiences</a:t>
            </a:r>
          </a:p>
          <a:p>
            <a:endParaRPr lang="en-GB" sz="969" dirty="0"/>
          </a:p>
          <a:p>
            <a:r>
              <a:rPr lang="en-GB" sz="969" dirty="0"/>
              <a:t>Now Press Play</a:t>
            </a:r>
            <a:endParaRPr lang="en-GB" sz="950" dirty="0">
              <a:cs typeface="Calibri"/>
            </a:endParaRPr>
          </a:p>
          <a:p>
            <a:endParaRPr lang="en-GB" sz="969" dirty="0"/>
          </a:p>
          <a:p>
            <a:r>
              <a:rPr lang="en-GB" sz="969" dirty="0"/>
              <a:t>Eden Camp?</a:t>
            </a:r>
          </a:p>
          <a:p>
            <a:endParaRPr lang="en-GB" sz="969" dirty="0"/>
          </a:p>
          <a:p>
            <a:r>
              <a:rPr lang="en-GB" sz="969" dirty="0"/>
              <a:t>Rationing/baking Lesson.</a:t>
            </a:r>
          </a:p>
          <a:p>
            <a:endParaRPr lang="en-GB" sz="969" dirty="0"/>
          </a:p>
          <a:p>
            <a:endParaRPr lang="en-GB" sz="969" dirty="0"/>
          </a:p>
          <a:p>
            <a:endParaRPr lang="en-GB" sz="969" dirty="0"/>
          </a:p>
          <a:p>
            <a:endParaRPr lang="en-GB" sz="969" dirty="0"/>
          </a:p>
          <a:p>
            <a:endParaRPr lang="en-GB" sz="969" dirty="0"/>
          </a:p>
          <a:p>
            <a:endParaRPr lang="en-GB" sz="969" dirty="0"/>
          </a:p>
        </p:txBody>
      </p:sp>
      <p:sp>
        <p:nvSpPr>
          <p:cNvPr id="17" name="TextBox 16"/>
          <p:cNvSpPr txBox="1"/>
          <p:nvPr/>
        </p:nvSpPr>
        <p:spPr>
          <a:xfrm>
            <a:off x="278144" y="6193557"/>
            <a:ext cx="6321702" cy="247862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Other subject Coverage</a:t>
            </a:r>
          </a:p>
          <a:p>
            <a:r>
              <a:rPr lang="en-GB" sz="969" dirty="0">
                <a:latin typeface="Century Gothic" panose="020B0502020202020204" pitchFamily="34" charset="0"/>
              </a:rPr>
              <a:t>List activities</a:t>
            </a:r>
          </a:p>
          <a:p>
            <a:r>
              <a:rPr lang="en-GB" sz="969" dirty="0">
                <a:latin typeface="Century Gothic" panose="020B0502020202020204" pitchFamily="34" charset="0"/>
              </a:rPr>
              <a:t>Geography – tracking movement of the Nazis through Europe.</a:t>
            </a:r>
          </a:p>
          <a:p>
            <a:r>
              <a:rPr lang="en-GB" sz="969" dirty="0">
                <a:latin typeface="Century Gothic" panose="020B0502020202020204" pitchFamily="34" charset="0"/>
              </a:rPr>
              <a:t>DT – making our models of Anderson Shelters + Food Technology.</a:t>
            </a:r>
          </a:p>
          <a:p>
            <a:r>
              <a:rPr lang="en-GB" sz="969" dirty="0">
                <a:latin typeface="Century Gothic" panose="020B0502020202020204" pitchFamily="34" charset="0"/>
              </a:rPr>
              <a:t>Drama – Now Press Play workshop.</a:t>
            </a:r>
          </a:p>
          <a:p>
            <a:r>
              <a:rPr lang="en-GB" sz="969" dirty="0">
                <a:latin typeface="Century Gothic" panose="020B0502020202020204" pitchFamily="34" charset="0"/>
              </a:rPr>
              <a:t>Science – Circuits</a:t>
            </a:r>
          </a:p>
          <a:p>
            <a:r>
              <a:rPr lang="en-GB" sz="969" dirty="0">
                <a:latin typeface="Century Gothic" panose="020B0502020202020204" pitchFamily="34" charset="0"/>
              </a:rPr>
              <a:t>Art – Propaganda.</a:t>
            </a:r>
          </a:p>
          <a:p>
            <a:r>
              <a:rPr lang="en-GB" sz="969" dirty="0">
                <a:latin typeface="Century Gothic" panose="020B0502020202020204" pitchFamily="34" charset="0"/>
              </a:rPr>
              <a:t>History – Anne Frank House (journey</a:t>
            </a:r>
            <a:r>
              <a:rPr lang="en-GB" sz="969">
                <a:latin typeface="Century Gothic" panose="020B0502020202020204" pitchFamily="34" charset="0"/>
              </a:rPr>
              <a:t>) – Holocaust.</a:t>
            </a:r>
            <a:endParaRPr lang="en-GB" sz="969"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p:txBody>
      </p:sp>
      <p:sp>
        <p:nvSpPr>
          <p:cNvPr id="15" name="TextBox 14"/>
          <p:cNvSpPr txBox="1"/>
          <p:nvPr/>
        </p:nvSpPr>
        <p:spPr>
          <a:xfrm>
            <a:off x="2612001" y="3900231"/>
            <a:ext cx="2222987" cy="2308837"/>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Extended Writing Genres and Activities</a:t>
            </a:r>
          </a:p>
          <a:p>
            <a:endParaRPr lang="en-GB" sz="969" dirty="0"/>
          </a:p>
          <a:p>
            <a:r>
              <a:rPr lang="en-GB" sz="950" dirty="0">
                <a:cs typeface="Calibri"/>
              </a:rPr>
              <a:t>Balanced Argument – Who was at fault causing the start of the War?</a:t>
            </a:r>
            <a:endParaRPr lang="en-GB" sz="969" dirty="0"/>
          </a:p>
          <a:p>
            <a:endParaRPr lang="en-GB" sz="969" dirty="0"/>
          </a:p>
          <a:p>
            <a:r>
              <a:rPr lang="en-GB" sz="969" dirty="0"/>
              <a:t>Instructional Writing – Anderson Shelters.</a:t>
            </a:r>
          </a:p>
          <a:p>
            <a:endParaRPr lang="en-GB" sz="969" dirty="0"/>
          </a:p>
          <a:p>
            <a:r>
              <a:rPr lang="en-GB" sz="950" dirty="0">
                <a:cs typeface="Calibri"/>
              </a:rPr>
              <a:t>Writing a newspaper report reporting on the day following an Air Raid.</a:t>
            </a:r>
            <a:endParaRPr lang="en-GB" sz="969" dirty="0"/>
          </a:p>
          <a:p>
            <a:endParaRPr lang="en-GB" sz="969" dirty="0"/>
          </a:p>
          <a:p>
            <a:r>
              <a:rPr lang="en-GB" sz="950" dirty="0">
                <a:cs typeface="Calibri"/>
              </a:rPr>
              <a:t>Poetry – figurative language linked to The Blitz (Spitfires).</a:t>
            </a:r>
          </a:p>
          <a:p>
            <a:endParaRPr lang="en-GB" sz="950" dirty="0">
              <a:cs typeface="Calibri"/>
            </a:endParaRPr>
          </a:p>
        </p:txBody>
      </p:sp>
      <p:sp>
        <p:nvSpPr>
          <p:cNvPr id="18" name="TextBox 17"/>
          <p:cNvSpPr txBox="1"/>
          <p:nvPr/>
        </p:nvSpPr>
        <p:spPr>
          <a:xfrm>
            <a:off x="258262" y="456586"/>
            <a:ext cx="1649032" cy="972446"/>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Topic Hook</a:t>
            </a:r>
          </a:p>
          <a:p>
            <a:r>
              <a:rPr lang="en-GB" sz="950" b="1" dirty="0">
                <a:latin typeface="Century Gothic"/>
              </a:rPr>
              <a:t>Just Press Play</a:t>
            </a:r>
            <a:r>
              <a:rPr lang="en-GB" sz="950" dirty="0">
                <a:latin typeface="Century Gothic"/>
              </a:rPr>
              <a:t>– book in a workshop where the children can observe/participate in drama activity</a:t>
            </a:r>
            <a:r>
              <a:rPr lang="en-GB" sz="950" b="1" dirty="0">
                <a:latin typeface="Century Gothic"/>
              </a:rPr>
              <a:t>.</a:t>
            </a:r>
          </a:p>
        </p:txBody>
      </p:sp>
      <p:sp>
        <p:nvSpPr>
          <p:cNvPr id="19" name="TextBox 18"/>
          <p:cNvSpPr txBox="1"/>
          <p:nvPr/>
        </p:nvSpPr>
        <p:spPr>
          <a:xfrm>
            <a:off x="4993104" y="456586"/>
            <a:ext cx="1606634" cy="1599797"/>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Topic Outcome</a:t>
            </a:r>
          </a:p>
          <a:p>
            <a:r>
              <a:rPr lang="en-GB" sz="800" b="1" dirty="0">
                <a:latin typeface="Century Gothic" panose="020B0502020202020204" pitchFamily="34" charset="0"/>
              </a:rPr>
              <a:t>Children will have gained extensive historical knowledge surrounding the World War 2, communicating findings in a variety of ways.</a:t>
            </a:r>
          </a:p>
          <a:p>
            <a:endParaRPr lang="en-GB" sz="950" dirty="0">
              <a:cs typeface="Calibri"/>
            </a:endParaRPr>
          </a:p>
          <a:p>
            <a:endParaRPr lang="en-GB" sz="969" dirty="0"/>
          </a:p>
          <a:p>
            <a:endParaRPr lang="en-GB" sz="969" dirty="0"/>
          </a:p>
          <a:p>
            <a:endParaRPr lang="en-GB" sz="969" dirty="0"/>
          </a:p>
          <a:p>
            <a:endParaRPr lang="en-GB" sz="969" dirty="0"/>
          </a:p>
        </p:txBody>
      </p:sp>
      <p:sp>
        <p:nvSpPr>
          <p:cNvPr id="2" name="AutoShape 2" descr="https://static.wixstatic.com/media/df731a_6a9de5a08fe14ba4bc36aa8584a7f59a~mv2.jpg/v1/fill/w_124,h_184,al_c,q_80,usm_0.66_1.00_0.01/df731a_6a9de5a08fe14ba4bc36aa8584a7f59a~mv2.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a:extLst>
              <a:ext uri="{FF2B5EF4-FFF2-40B4-BE49-F238E27FC236}">
                <a16:creationId xmlns:a16="http://schemas.microsoft.com/office/drawing/2014/main" id="{C6079606-C76F-4DD6-BF92-1642F6837E16}"/>
              </a:ext>
            </a:extLst>
          </p:cNvPr>
          <p:cNvPicPr>
            <a:picLocks noChangeAspect="1"/>
          </p:cNvPicPr>
          <p:nvPr/>
        </p:nvPicPr>
        <p:blipFill>
          <a:blip r:embed="rId2"/>
          <a:stretch>
            <a:fillRect/>
          </a:stretch>
        </p:blipFill>
        <p:spPr>
          <a:xfrm>
            <a:off x="611290" y="8211595"/>
            <a:ext cx="942975" cy="1457325"/>
          </a:xfrm>
          <a:prstGeom prst="rect">
            <a:avLst/>
          </a:prstGeom>
        </p:spPr>
      </p:pic>
      <p:pic>
        <p:nvPicPr>
          <p:cNvPr id="7" name="Picture 6">
            <a:extLst>
              <a:ext uri="{FF2B5EF4-FFF2-40B4-BE49-F238E27FC236}">
                <a16:creationId xmlns:a16="http://schemas.microsoft.com/office/drawing/2014/main" id="{255C2B2A-1DF9-40ED-B237-D5AFACF7E557}"/>
              </a:ext>
            </a:extLst>
          </p:cNvPr>
          <p:cNvPicPr>
            <a:picLocks noChangeAspect="1"/>
          </p:cNvPicPr>
          <p:nvPr/>
        </p:nvPicPr>
        <p:blipFill>
          <a:blip r:embed="rId3"/>
          <a:stretch>
            <a:fillRect/>
          </a:stretch>
        </p:blipFill>
        <p:spPr>
          <a:xfrm>
            <a:off x="1930299" y="8211595"/>
            <a:ext cx="933450" cy="1428750"/>
          </a:xfrm>
          <a:prstGeom prst="rect">
            <a:avLst/>
          </a:prstGeom>
        </p:spPr>
      </p:pic>
      <p:pic>
        <p:nvPicPr>
          <p:cNvPr id="11" name="Picture 10">
            <a:extLst>
              <a:ext uri="{FF2B5EF4-FFF2-40B4-BE49-F238E27FC236}">
                <a16:creationId xmlns:a16="http://schemas.microsoft.com/office/drawing/2014/main" id="{47CB4AFB-F909-4F6F-A963-78BE390495F3}"/>
              </a:ext>
            </a:extLst>
          </p:cNvPr>
          <p:cNvPicPr>
            <a:picLocks noChangeAspect="1"/>
          </p:cNvPicPr>
          <p:nvPr/>
        </p:nvPicPr>
        <p:blipFill>
          <a:blip r:embed="rId4"/>
          <a:stretch>
            <a:fillRect/>
          </a:stretch>
        </p:blipFill>
        <p:spPr>
          <a:xfrm>
            <a:off x="3176607" y="8249695"/>
            <a:ext cx="914400" cy="1419225"/>
          </a:xfrm>
          <a:prstGeom prst="rect">
            <a:avLst/>
          </a:prstGeom>
        </p:spPr>
      </p:pic>
    </p:spTree>
    <p:extLst>
      <p:ext uri="{BB962C8B-B14F-4D97-AF65-F5344CB8AC3E}">
        <p14:creationId xmlns:p14="http://schemas.microsoft.com/office/powerpoint/2010/main" val="3209816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stSharedByUser xmlns="6e4b2447-fa7a-4669-b8c7-8ed8e7d9ef2c" xsi:nil="true"/>
    <SharedWithUsers xmlns="6e4b2447-fa7a-4669-b8c7-8ed8e7d9ef2c">
      <UserInfo>
        <DisplayName/>
        <AccountId xsi:nil="true"/>
        <AccountType/>
      </UserInfo>
    </SharedWithUsers>
    <LastSharedByTime xmlns="6e4b2447-fa7a-4669-b8c7-8ed8e7d9ef2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69051C11483E4086689631A732D62C" ma:contentTypeVersion="12" ma:contentTypeDescription="Create a new document." ma:contentTypeScope="" ma:versionID="d9d95b4637d2886a5e4af9b0b4eea46c">
  <xsd:schema xmlns:xsd="http://www.w3.org/2001/XMLSchema" xmlns:xs="http://www.w3.org/2001/XMLSchema" xmlns:p="http://schemas.microsoft.com/office/2006/metadata/properties" xmlns:ns2="6e4b2447-fa7a-4669-b8c7-8ed8e7d9ef2c" xmlns:ns3="86ea29c0-f88a-483c-8f15-ba85d357653f" targetNamespace="http://schemas.microsoft.com/office/2006/metadata/properties" ma:root="true" ma:fieldsID="9c661a7237a97e665804ef74e43b9c0d" ns2:_="" ns3:_="">
    <xsd:import namespace="6e4b2447-fa7a-4669-b8c7-8ed8e7d9ef2c"/>
    <xsd:import namespace="86ea29c0-f88a-483c-8f15-ba85d357653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4b2447-fa7a-4669-b8c7-8ed8e7d9ef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6ea29c0-f88a-483c-8f15-ba85d357653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4AAFA9-3045-47CB-AD49-F25062644B72}">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86ea29c0-f88a-483c-8f15-ba85d357653f"/>
    <ds:schemaRef ds:uri="http://purl.org/dc/terms/"/>
    <ds:schemaRef ds:uri="6e4b2447-fa7a-4669-b8c7-8ed8e7d9ef2c"/>
    <ds:schemaRef ds:uri="http://www.w3.org/XML/1998/namespace"/>
  </ds:schemaRefs>
</ds:datastoreItem>
</file>

<file path=customXml/itemProps2.xml><?xml version="1.0" encoding="utf-8"?>
<ds:datastoreItem xmlns:ds="http://schemas.openxmlformats.org/officeDocument/2006/customXml" ds:itemID="{6CAB1C72-3F60-4E16-B795-F473B9661A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4b2447-fa7a-4669-b8c7-8ed8e7d9ef2c"/>
    <ds:schemaRef ds:uri="86ea29c0-f88a-483c-8f15-ba85d35765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63BC34-D2FC-426B-A332-D37B7992F4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517</TotalTime>
  <Words>932</Words>
  <Application>Microsoft Office PowerPoint</Application>
  <PresentationFormat>A4 Paper (210x297 mm)</PresentationFormat>
  <Paragraphs>101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Year 6 Spring 1 In The Blitz         Curriculum Driver:  History</vt:lpstr>
      <vt:lpstr>Year 6 Autumn 2 – In The Blitz  Key Curriculum Driver: History  Other Curriculum Areas: Art, Geography, Science   Rationale: In the Blitz will give children an in-depth insight into the historical impact of World War 2. We will be continue our exploration of The Blitz itself, looking specifically at air raids and designing/making our very own Anderson Shelters. We will also be writing our own Blitz poem and investigating VE Day through some journalistic writing culminating in our very own celebration.  By the end of this topic, most children will:   • Gain excellent knowledge and understanding of a variety of reasons why The Blitz happened and the aftermath of it. ۰ An understanding about the the War and the impact it had on children and their families. The effects War has had on modern day society. • The ability to think critically about history and communicate ideas very confidently in styles appropriate to a range of audiences. • The ability to consistently support, evaluate and challenge their own and others’ views using detailed and appropriate evidence. • The ability to think, reflect, debate, discuss and evaluate the past, formulating and refining questions and lines of enquiry.  • A respect for historical evidence and the ability to make robust and critical use of it to support their explanations and judgments. • A desire to embrace challenging activities, including opportunities to undertake high-quality research across a range of topics.   Children’s knowledge will be shown by:  Extended Writing: Recipes and Anderson Shelters(Instructions) Newspaper reports for VE Day Poetry  Purposeful Outcome – Added by class teachers after completeing topic web.  </vt:lpstr>
      <vt:lpstr>Year 6 Autumn 1 –In the Frozen Kingdom      </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Steven Wingfield</cp:lastModifiedBy>
  <cp:revision>173</cp:revision>
  <dcterms:created xsi:type="dcterms:W3CDTF">2018-07-04T20:22:24Z</dcterms:created>
  <dcterms:modified xsi:type="dcterms:W3CDTF">2020-12-17T15:35:05Z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0x0101002169051C11483E4086689631A732D62C</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ComplianceAssetId">
    <vt:lpwstr/>
  </property>
</Properties>
</file>