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9906000" cx="6858000"/>
  <p:notesSz cx="6858000" cy="9144000"/>
  <p:embeddedFontLst>
    <p:embeddedFont>
      <p:font typeface="Century Gothic"/>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imVCZ8KuH8ZJKhNyP1l5HJX4TY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D8B3B0-3247-49C4-A1B8-0B341D44E07D}">
  <a:tblStyle styleId="{09D8B3B0-3247-49C4-A1B8-0B341D44E07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CenturyGothic-bold.fntdata"/><Relationship Id="rId10" Type="http://schemas.openxmlformats.org/officeDocument/2006/relationships/font" Target="fonts/CenturyGothic-regular.fntdata"/><Relationship Id="rId13" Type="http://schemas.openxmlformats.org/officeDocument/2006/relationships/font" Target="fonts/CenturyGothic-boldItalic.fntdata"/><Relationship Id="rId12"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5"/>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6"/>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7"/>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7"/>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8"/>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8"/>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9" name="Google Shape;29;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9"/>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9"/>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5" name="Google Shape;35;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0"/>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0"/>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10"/>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11"/>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1"/>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8" name="Google Shape;48;p11"/>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 name="Google Shape;49;p11"/>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0" name="Google Shape;50;p11"/>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 name="Google Shape;51;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3"/>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3"/>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13"/>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4"/>
          <p:cNvSpPr/>
          <p:nvPr>
            <p:ph idx="2" type="pic"/>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8" name="Google Shape;68;p14"/>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460375" y="503336"/>
            <a:ext cx="5915025" cy="191470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E75B5"/>
              </a:buClr>
              <a:buSzPts val="4320"/>
              <a:buFont typeface="Century Gothic"/>
              <a:buNone/>
            </a:pPr>
            <a:r>
              <a:rPr b="1" lang="en-GB" sz="4320">
                <a:solidFill>
                  <a:srgbClr val="2E75B5"/>
                </a:solidFill>
                <a:latin typeface="Century Gothic"/>
                <a:ea typeface="Century Gothic"/>
                <a:cs typeface="Century Gothic"/>
                <a:sym typeface="Century Gothic"/>
              </a:rPr>
              <a:t>Year 3</a:t>
            </a:r>
            <a:br>
              <a:rPr b="1" lang="en-GB" sz="4320">
                <a:solidFill>
                  <a:srgbClr val="2E75B5"/>
                </a:solidFill>
                <a:latin typeface="Century Gothic"/>
                <a:ea typeface="Century Gothic"/>
                <a:cs typeface="Century Gothic"/>
                <a:sym typeface="Century Gothic"/>
              </a:rPr>
            </a:br>
            <a:r>
              <a:rPr b="1" lang="en-GB" sz="4320">
                <a:solidFill>
                  <a:srgbClr val="2E75B5"/>
                </a:solidFill>
                <a:latin typeface="Century Gothic"/>
                <a:ea typeface="Century Gothic"/>
                <a:cs typeface="Century Gothic"/>
                <a:sym typeface="Century Gothic"/>
              </a:rPr>
              <a:t>Autumn 2</a:t>
            </a:r>
            <a:br>
              <a:rPr b="1" lang="en-GB" sz="4320">
                <a:solidFill>
                  <a:srgbClr val="2E75B5"/>
                </a:solidFill>
                <a:latin typeface="Century Gothic"/>
                <a:ea typeface="Century Gothic"/>
                <a:cs typeface="Century Gothic"/>
                <a:sym typeface="Century Gothic"/>
              </a:rPr>
            </a:br>
            <a:r>
              <a:rPr b="1" lang="en-GB" sz="4320">
                <a:solidFill>
                  <a:srgbClr val="2E75B5"/>
                </a:solidFill>
                <a:latin typeface="Century Gothic"/>
                <a:ea typeface="Century Gothic"/>
                <a:cs typeface="Century Gothic"/>
                <a:sym typeface="Century Gothic"/>
              </a:rPr>
              <a:t>Inside the Human Body</a:t>
            </a: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r>
              <a:rPr lang="en-GB" sz="4320">
                <a:latin typeface="Century Gothic"/>
                <a:ea typeface="Century Gothic"/>
                <a:cs typeface="Century Gothic"/>
                <a:sym typeface="Century Gothic"/>
              </a:rPr>
              <a:t>Curriculum Driver: </a:t>
            </a:r>
            <a:br>
              <a:rPr lang="en-GB" sz="4320">
                <a:latin typeface="Century Gothic"/>
                <a:ea typeface="Century Gothic"/>
                <a:cs typeface="Century Gothic"/>
                <a:sym typeface="Century Gothic"/>
              </a:rPr>
            </a:br>
            <a:r>
              <a:rPr lang="en-GB" sz="4320">
                <a:latin typeface="Century Gothic"/>
                <a:ea typeface="Century Gothic"/>
                <a:cs typeface="Century Gothic"/>
                <a:sym typeface="Century Gothic"/>
              </a:rPr>
              <a:t>Science</a:t>
            </a:r>
            <a:br>
              <a:rPr lang="en-GB" sz="4320">
                <a:latin typeface="Century Gothic"/>
                <a:ea typeface="Century Gothic"/>
                <a:cs typeface="Century Gothic"/>
                <a:sym typeface="Century Gothic"/>
              </a:rPr>
            </a:br>
            <a:r>
              <a:rPr lang="en-GB" sz="4320">
                <a:latin typeface="Century Gothic"/>
                <a:ea typeface="Century Gothic"/>
                <a:cs typeface="Century Gothic"/>
                <a:sym typeface="Century Gothic"/>
              </a:rPr>
              <a:t>PSHCE</a:t>
            </a:r>
            <a:endParaRPr/>
          </a:p>
        </p:txBody>
      </p:sp>
      <p:sp>
        <p:nvSpPr>
          <p:cNvPr descr="Image result for tutankhamun" id="89" name="Google Shape;89;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txBox="1"/>
          <p:nvPr>
            <p:ph idx="11" type="ftr"/>
          </p:nvPr>
        </p:nvSpPr>
        <p:spPr>
          <a:xfrm>
            <a:off x="1831180" y="9143297"/>
            <a:ext cx="3195638" cy="52740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GB" sz="1800">
                <a:solidFill>
                  <a:srgbClr val="2E75B5"/>
                </a:solidFill>
                <a:latin typeface="Century Gothic"/>
                <a:ea typeface="Century Gothic"/>
                <a:cs typeface="Century Gothic"/>
                <a:sym typeface="Century Gothic"/>
              </a:rPr>
              <a:t>Create  Explore  Discover</a:t>
            </a:r>
            <a:endParaRPr/>
          </a:p>
        </p:txBody>
      </p:sp>
      <p:pic>
        <p:nvPicPr>
          <p:cNvPr id="91" name="Google Shape;91;p1"/>
          <p:cNvPicPr preferRelativeResize="0"/>
          <p:nvPr/>
        </p:nvPicPr>
        <p:blipFill rotWithShape="1">
          <a:blip r:embed="rId3">
            <a:alphaModFix/>
          </a:blip>
          <a:srcRect b="0" l="0" r="0" t="0"/>
          <a:stretch/>
        </p:blipFill>
        <p:spPr>
          <a:xfrm>
            <a:off x="2469142" y="3039109"/>
            <a:ext cx="1919714" cy="4356799"/>
          </a:xfrm>
          <a:prstGeom prst="rect">
            <a:avLst/>
          </a:prstGeom>
          <a:noFill/>
          <a:ln cap="flat" cmpd="sng" w="76200">
            <a:solidFill>
              <a:schemeClr val="accent1"/>
            </a:solidFill>
            <a:prstDash val="solid"/>
            <a:round/>
            <a:headEnd len="sm" w="sm" type="none"/>
            <a:tailEnd len="sm" w="sm" type="none"/>
          </a:ln>
        </p:spPr>
      </p:pic>
      <p:pic>
        <p:nvPicPr>
          <p:cNvPr id="92" name="Google Shape;92;p1"/>
          <p:cNvPicPr preferRelativeResize="0"/>
          <p:nvPr/>
        </p:nvPicPr>
        <p:blipFill rotWithShape="1">
          <a:blip r:embed="rId4">
            <a:alphaModFix/>
          </a:blip>
          <a:srcRect b="0" l="0" r="0" t="0"/>
          <a:stretch/>
        </p:blipFill>
        <p:spPr>
          <a:xfrm>
            <a:off x="5026818" y="235300"/>
            <a:ext cx="1532324" cy="15792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471486" y="881472"/>
            <a:ext cx="5915025" cy="74463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E75B5"/>
              </a:buClr>
              <a:buSzPts val="1800"/>
              <a:buFont typeface="Century Gothic"/>
              <a:buNone/>
            </a:pPr>
            <a:r>
              <a:rPr b="1" lang="en-GB" sz="1800">
                <a:solidFill>
                  <a:srgbClr val="2E75B5"/>
                </a:solidFill>
                <a:latin typeface="Century Gothic"/>
                <a:ea typeface="Century Gothic"/>
                <a:cs typeface="Century Gothic"/>
                <a:sym typeface="Century Gothic"/>
              </a:rPr>
              <a:t>Year 3</a:t>
            </a:r>
            <a:br>
              <a:rPr b="1" lang="en-GB" sz="1800">
                <a:solidFill>
                  <a:srgbClr val="2E75B5"/>
                </a:solidFill>
                <a:latin typeface="Century Gothic"/>
                <a:ea typeface="Century Gothic"/>
                <a:cs typeface="Century Gothic"/>
                <a:sym typeface="Century Gothic"/>
              </a:rPr>
            </a:br>
            <a:r>
              <a:rPr b="1" lang="en-GB" sz="1800">
                <a:solidFill>
                  <a:srgbClr val="2E75B5"/>
                </a:solidFill>
                <a:latin typeface="Century Gothic"/>
                <a:ea typeface="Century Gothic"/>
                <a:cs typeface="Century Gothic"/>
                <a:sym typeface="Century Gothic"/>
              </a:rPr>
              <a:t>Autumn 2 - Inside the Human Body </a:t>
            </a:r>
            <a:br>
              <a:rPr b="1" lang="en-GB" sz="1800">
                <a:solidFill>
                  <a:srgbClr val="2E75B5"/>
                </a:solidFill>
                <a:latin typeface="Century Gothic"/>
                <a:ea typeface="Century Gothic"/>
                <a:cs typeface="Century Gothic"/>
                <a:sym typeface="Century Gothic"/>
              </a:rPr>
            </a:br>
            <a:br>
              <a:rPr b="1" lang="en-GB" sz="1800">
                <a:solidFill>
                  <a:srgbClr val="2E75B5"/>
                </a:solidFill>
                <a:latin typeface="Century Gothic"/>
                <a:ea typeface="Century Gothic"/>
                <a:cs typeface="Century Gothic"/>
                <a:sym typeface="Century Gothic"/>
              </a:rPr>
            </a:br>
            <a:r>
              <a:rPr b="1" lang="en-GB" sz="1260">
                <a:latin typeface="Century Gothic"/>
                <a:ea typeface="Century Gothic"/>
                <a:cs typeface="Century Gothic"/>
                <a:sym typeface="Century Gothic"/>
              </a:rPr>
              <a:t>Key Curriculum Driver: </a:t>
            </a:r>
            <a:r>
              <a:rPr lang="en-GB" sz="1260">
                <a:latin typeface="Century Gothic"/>
                <a:ea typeface="Century Gothic"/>
                <a:cs typeface="Century Gothic"/>
                <a:sym typeface="Century Gothic"/>
              </a:rPr>
              <a:t>Science</a:t>
            </a:r>
            <a:br>
              <a:rPr b="1" lang="en-GB" sz="1260">
                <a:latin typeface="Century Gothic"/>
                <a:ea typeface="Century Gothic"/>
                <a:cs typeface="Century Gothic"/>
                <a:sym typeface="Century Gothic"/>
              </a:rPr>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Other Curriculum Areas: </a:t>
            </a:r>
            <a:r>
              <a:rPr lang="en-GB" sz="1260">
                <a:latin typeface="Century Gothic"/>
                <a:ea typeface="Century Gothic"/>
                <a:cs typeface="Century Gothic"/>
                <a:sym typeface="Century Gothic"/>
              </a:rPr>
              <a:t>PSHE</a:t>
            </a:r>
            <a:br>
              <a:rPr b="1" lang="en-GB" sz="1260">
                <a:latin typeface="Century Gothic"/>
                <a:ea typeface="Century Gothic"/>
                <a:cs typeface="Century Gothic"/>
                <a:sym typeface="Century Gothic"/>
              </a:rPr>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Rationale: </a:t>
            </a:r>
            <a:r>
              <a:rPr lang="en-GB" sz="1260">
                <a:latin typeface="Century Gothic"/>
                <a:ea typeface="Century Gothic"/>
                <a:cs typeface="Century Gothic"/>
                <a:sym typeface="Century Gothic"/>
              </a:rPr>
              <a:t>Inside the human body will provide the opportunity for children to </a:t>
            </a:r>
            <a:r>
              <a:rPr b="1" lang="en-GB" sz="1170">
                <a:solidFill>
                  <a:srgbClr val="2E75B5"/>
                </a:solidFill>
                <a:latin typeface="Century Gothic"/>
                <a:ea typeface="Century Gothic"/>
                <a:cs typeface="Century Gothic"/>
                <a:sym typeface="Century Gothic"/>
              </a:rPr>
              <a:t>explore</a:t>
            </a:r>
            <a:r>
              <a:rPr lang="en-GB" sz="1170">
                <a:latin typeface="Century Gothic"/>
                <a:ea typeface="Century Gothic"/>
                <a:cs typeface="Century Gothic"/>
                <a:sym typeface="Century Gothic"/>
              </a:rPr>
              <a:t> nutrition, the transportation of water and nutrients in the body, and the muscle and skeleton system of humans and animals. In addition, children will explore the human digestive system, human teeth and circulatory system and compare them to other living things as stated in the National Curriculum. </a:t>
            </a:r>
            <a:br>
              <a:rPr lang="en-GB" sz="1260">
                <a:latin typeface="Century Gothic"/>
                <a:ea typeface="Century Gothic"/>
                <a:cs typeface="Century Gothic"/>
                <a:sym typeface="Century Gothic"/>
              </a:rPr>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By the end of this topic, most children will have: </a:t>
            </a:r>
            <a:br>
              <a:rPr b="1" lang="en-GB" sz="1260">
                <a:latin typeface="Century Gothic"/>
                <a:ea typeface="Century Gothic"/>
                <a:cs typeface="Century Gothic"/>
                <a:sym typeface="Century Gothic"/>
              </a:rPr>
            </a:br>
            <a:r>
              <a:rPr lang="en-GB" sz="2970"/>
              <a:t> </a:t>
            </a:r>
            <a:r>
              <a:rPr lang="en-GB" sz="1170">
                <a:latin typeface="Century Gothic"/>
                <a:ea typeface="Century Gothic"/>
                <a:cs typeface="Century Gothic"/>
                <a:sym typeface="Century Gothic"/>
              </a:rPr>
              <a:t>The ability to think independently and raise questions about working scientifically and the knowledge and skills that it brings. </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Have confidence and competence in a full range of practical skills, taking the initiative in, for example, planning and carrying out scientific investigations. </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Excellent scientific knowledge and understanding which is demonstrated in written and verbal explanations, solving challenging problems and reporting scientific findings.</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High levels of originality, imagination or innovation in the application of skills.</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A passion for science and its application in past, present and future technologies.</a:t>
            </a:r>
            <a:br>
              <a:rPr lang="en-GB" sz="2970"/>
            </a:br>
            <a:br>
              <a:rPr lang="en-GB" sz="1260"/>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Children’s knowledge will be shown by:</a:t>
            </a:r>
            <a:br>
              <a:rPr b="1" lang="en-GB" sz="1260">
                <a:latin typeface="Century Gothic"/>
                <a:ea typeface="Century Gothic"/>
                <a:cs typeface="Century Gothic"/>
                <a:sym typeface="Century Gothic"/>
              </a:rPr>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Extended Writing:</a:t>
            </a:r>
            <a:br>
              <a:rPr b="1" lang="en-GB" sz="1260">
                <a:latin typeface="Century Gothic"/>
                <a:ea typeface="Century Gothic"/>
                <a:cs typeface="Century Gothic"/>
                <a:sym typeface="Century Gothic"/>
              </a:rPr>
            </a:br>
            <a:r>
              <a:rPr lang="en-GB" sz="1260">
                <a:latin typeface="Century Gothic"/>
                <a:ea typeface="Century Gothic"/>
                <a:cs typeface="Century Gothic"/>
                <a:sym typeface="Century Gothic"/>
              </a:rPr>
              <a:t>A persuasive text</a:t>
            </a:r>
            <a:br>
              <a:rPr b="1" lang="en-GB" sz="1260">
                <a:latin typeface="Century Gothic"/>
                <a:ea typeface="Century Gothic"/>
                <a:cs typeface="Century Gothic"/>
                <a:sym typeface="Century Gothic"/>
              </a:rPr>
            </a:br>
            <a:r>
              <a:rPr lang="en-GB" sz="1260">
                <a:latin typeface="Century Gothic"/>
                <a:ea typeface="Century Gothic"/>
                <a:cs typeface="Century Gothic"/>
                <a:sym typeface="Century Gothic"/>
              </a:rPr>
              <a:t>Non Chronological Report</a:t>
            </a:r>
            <a:endParaRPr sz="1260">
              <a:latin typeface="Century Gothic"/>
              <a:ea typeface="Century Gothic"/>
              <a:cs typeface="Century Gothic"/>
              <a:sym typeface="Century Gothic"/>
            </a:endParaRPr>
          </a:p>
          <a:p>
            <a:pPr indent="0" lvl="0" marL="0" rtl="0" algn="l">
              <a:lnSpc>
                <a:spcPct val="90000"/>
              </a:lnSpc>
              <a:spcBef>
                <a:spcPts val="0"/>
              </a:spcBef>
              <a:spcAft>
                <a:spcPts val="0"/>
              </a:spcAft>
              <a:buClr>
                <a:srgbClr val="2E75B5"/>
              </a:buClr>
              <a:buSzPts val="1800"/>
              <a:buFont typeface="Century Gothic"/>
              <a:buNone/>
            </a:pPr>
            <a:r>
              <a:rPr lang="en-GB" sz="1260">
                <a:latin typeface="Century Gothic"/>
                <a:ea typeface="Century Gothic"/>
                <a:cs typeface="Century Gothic"/>
                <a:sym typeface="Century Gothic"/>
              </a:rPr>
              <a:t>Information leaflets</a:t>
            </a:r>
            <a:br>
              <a:rPr lang="en-GB" sz="1260">
                <a:latin typeface="Century Gothic"/>
                <a:ea typeface="Century Gothic"/>
                <a:cs typeface="Century Gothic"/>
                <a:sym typeface="Century Gothic"/>
              </a:rPr>
            </a:br>
            <a:r>
              <a:rPr lang="en-GB" sz="1260">
                <a:latin typeface="Century Gothic"/>
                <a:ea typeface="Century Gothic"/>
                <a:cs typeface="Century Gothic"/>
                <a:sym typeface="Century Gothic"/>
              </a:rPr>
              <a:t>Poetry</a:t>
            </a:r>
            <a:br>
              <a:rPr lang="en-GB" sz="1260">
                <a:latin typeface="Century Gothic"/>
                <a:ea typeface="Century Gothic"/>
                <a:cs typeface="Century Gothic"/>
                <a:sym typeface="Century Gothic"/>
              </a:rPr>
            </a:br>
            <a:br>
              <a:rPr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Purposeful Outcome – Produce an information leaflet about how the heart works on Google classroom.</a:t>
            </a:r>
            <a:endParaRPr b="1" sz="1260">
              <a:latin typeface="Century Gothic"/>
              <a:ea typeface="Century Gothic"/>
              <a:cs typeface="Century Gothic"/>
              <a:sym typeface="Century Gothic"/>
            </a:endParaRPr>
          </a:p>
        </p:txBody>
      </p:sp>
      <p:sp>
        <p:nvSpPr>
          <p:cNvPr id="98" name="Google Shape;98;p2"/>
          <p:cNvSpPr txBox="1"/>
          <p:nvPr>
            <p:ph idx="11" type="ftr"/>
          </p:nvPr>
        </p:nvSpPr>
        <p:spPr>
          <a:xfrm>
            <a:off x="1831180" y="9143297"/>
            <a:ext cx="3195638" cy="52740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GB" sz="1800">
                <a:solidFill>
                  <a:srgbClr val="2E75B5"/>
                </a:solidFill>
                <a:latin typeface="Century Gothic"/>
                <a:ea typeface="Century Gothic"/>
                <a:cs typeface="Century Gothic"/>
                <a:sym typeface="Century Gothic"/>
              </a:rPr>
              <a:t>Create  Explore  Discover</a:t>
            </a:r>
            <a:endParaRPr/>
          </a:p>
        </p:txBody>
      </p:sp>
      <p:pic>
        <p:nvPicPr>
          <p:cNvPr id="99" name="Google Shape;99;p2"/>
          <p:cNvPicPr preferRelativeResize="0"/>
          <p:nvPr/>
        </p:nvPicPr>
        <p:blipFill rotWithShape="1">
          <a:blip r:embed="rId3">
            <a:alphaModFix/>
          </a:blip>
          <a:srcRect b="0" l="0" r="0" t="0"/>
          <a:stretch/>
        </p:blipFill>
        <p:spPr>
          <a:xfrm>
            <a:off x="5176629" y="806799"/>
            <a:ext cx="690771" cy="1501061"/>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5288369" y="8538948"/>
            <a:ext cx="1098142" cy="11317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416718" y="527405"/>
            <a:ext cx="5915025" cy="8420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E75B5"/>
              </a:buClr>
              <a:buSzPts val="2000"/>
              <a:buFont typeface="Century Gothic"/>
              <a:buNone/>
            </a:pPr>
            <a:r>
              <a:rPr b="1" lang="en-GB" sz="2000">
                <a:solidFill>
                  <a:srgbClr val="2E75B5"/>
                </a:solidFill>
                <a:latin typeface="Century Gothic"/>
                <a:ea typeface="Century Gothic"/>
                <a:cs typeface="Century Gothic"/>
                <a:sym typeface="Century Gothic"/>
              </a:rPr>
              <a:t>Year 3</a:t>
            </a:r>
            <a:br>
              <a:rPr b="1" lang="en-GB" sz="2000">
                <a:solidFill>
                  <a:srgbClr val="2E75B5"/>
                </a:solidFill>
                <a:latin typeface="Century Gothic"/>
                <a:ea typeface="Century Gothic"/>
                <a:cs typeface="Century Gothic"/>
                <a:sym typeface="Century Gothic"/>
              </a:rPr>
            </a:br>
            <a:r>
              <a:rPr b="1" lang="en-GB" sz="2000">
                <a:solidFill>
                  <a:srgbClr val="2E75B5"/>
                </a:solidFill>
                <a:latin typeface="Century Gothic"/>
                <a:ea typeface="Century Gothic"/>
                <a:cs typeface="Century Gothic"/>
                <a:sym typeface="Century Gothic"/>
              </a:rPr>
              <a:t>Autumn 2 – Inside the Human Body</a:t>
            </a:r>
            <a:br>
              <a:rPr lang="en-GB" sz="4800">
                <a:latin typeface="Century Gothic"/>
                <a:ea typeface="Century Gothic"/>
                <a:cs typeface="Century Gothic"/>
                <a:sym typeface="Century Gothic"/>
              </a:rPr>
            </a:br>
            <a:r>
              <a:rPr b="1" lang="en-GB" sz="1800">
                <a:latin typeface="Century Gothic"/>
                <a:ea typeface="Century Gothic"/>
                <a:cs typeface="Century Gothic"/>
                <a:sym typeface="Century Gothic"/>
              </a:rPr>
              <a:t>Chris Quigley Milestones Covered </a:t>
            </a:r>
            <a:br>
              <a:rPr b="1" lang="en-GB" sz="1800">
                <a:latin typeface="Century Gothic"/>
                <a:ea typeface="Century Gothic"/>
                <a:cs typeface="Century Gothic"/>
                <a:sym typeface="Century Gothic"/>
              </a:rPr>
            </a:br>
            <a:br>
              <a:rPr b="1" lang="en-GB" sz="1800">
                <a:latin typeface="Century Gothic"/>
                <a:ea typeface="Century Gothic"/>
                <a:cs typeface="Century Gothic"/>
                <a:sym typeface="Century Gothic"/>
              </a:rPr>
            </a:br>
            <a:br>
              <a:rPr b="1" lang="en-GB" sz="1800">
                <a:latin typeface="Century Gothic"/>
                <a:ea typeface="Century Gothic"/>
                <a:cs typeface="Century Gothic"/>
                <a:sym typeface="Century Gothic"/>
              </a:rPr>
            </a:br>
            <a:br>
              <a:rPr b="1" lang="en-GB" sz="1800">
                <a:latin typeface="Century Gothic"/>
                <a:ea typeface="Century Gothic"/>
                <a:cs typeface="Century Gothic"/>
                <a:sym typeface="Century Gothic"/>
              </a:rPr>
            </a:br>
            <a:br>
              <a:rPr b="1" lang="en-GB" sz="1800">
                <a:latin typeface="Century Gothic"/>
                <a:ea typeface="Century Gothic"/>
                <a:cs typeface="Century Gothic"/>
                <a:sym typeface="Century Gothic"/>
              </a:rPr>
            </a:br>
            <a:br>
              <a:rPr b="1" lang="en-GB" sz="1800">
                <a:latin typeface="Century Gothic"/>
                <a:ea typeface="Century Gothic"/>
                <a:cs typeface="Century Gothic"/>
                <a:sym typeface="Century Gothic"/>
              </a:rPr>
            </a:br>
            <a:endParaRPr b="1" sz="1800">
              <a:latin typeface="Century Gothic"/>
              <a:ea typeface="Century Gothic"/>
              <a:cs typeface="Century Gothic"/>
              <a:sym typeface="Century Gothic"/>
            </a:endParaRPr>
          </a:p>
        </p:txBody>
      </p:sp>
      <p:graphicFrame>
        <p:nvGraphicFramePr>
          <p:cNvPr id="106" name="Google Shape;106;p3"/>
          <p:cNvGraphicFramePr/>
          <p:nvPr/>
        </p:nvGraphicFramePr>
        <p:xfrm>
          <a:off x="416718" y="1530767"/>
          <a:ext cx="3000000" cy="3000000"/>
        </p:xfrm>
        <a:graphic>
          <a:graphicData uri="http://schemas.openxmlformats.org/drawingml/2006/table">
            <a:tbl>
              <a:tblPr bandRow="1" firstRow="1">
                <a:noFill/>
                <a:tableStyleId>{09D8B3B0-3247-49C4-A1B8-0B341D44E07D}</a:tableStyleId>
              </a:tblPr>
              <a:tblGrid>
                <a:gridCol w="1319200"/>
                <a:gridCol w="4743450"/>
              </a:tblGrid>
              <a:tr h="334300">
                <a:tc>
                  <a:txBody>
                    <a:bodyPr/>
                    <a:lstStyle/>
                    <a:p>
                      <a:pPr indent="0" lvl="0" marL="0" marR="0" rtl="0" algn="l">
                        <a:spcBef>
                          <a:spcPts val="0"/>
                        </a:spcBef>
                        <a:spcAft>
                          <a:spcPts val="0"/>
                        </a:spcAft>
                        <a:buNone/>
                      </a:pPr>
                      <a:r>
                        <a:rPr lang="en-GB" sz="2000" u="none" cap="none" strike="noStrike">
                          <a:latin typeface="Century Gothic"/>
                          <a:ea typeface="Century Gothic"/>
                          <a:cs typeface="Century Gothic"/>
                          <a:sym typeface="Century Gothic"/>
                        </a:rPr>
                        <a:t>Subject</a:t>
                      </a:r>
                      <a:endParaRPr/>
                    </a:p>
                  </a:txBody>
                  <a:tcPr marT="45725" marB="45725" marR="91450" marL="91450"/>
                </a:tc>
                <a:tc>
                  <a:txBody>
                    <a:bodyPr/>
                    <a:lstStyle/>
                    <a:p>
                      <a:pPr indent="0" lvl="0" marL="0" marR="0" rtl="0" algn="l">
                        <a:spcBef>
                          <a:spcPts val="0"/>
                        </a:spcBef>
                        <a:spcAft>
                          <a:spcPts val="0"/>
                        </a:spcAft>
                        <a:buNone/>
                      </a:pPr>
                      <a:r>
                        <a:rPr lang="en-GB" sz="2000">
                          <a:latin typeface="Century Gothic"/>
                          <a:ea typeface="Century Gothic"/>
                          <a:cs typeface="Century Gothic"/>
                          <a:sym typeface="Century Gothic"/>
                        </a:rPr>
                        <a:t>Milestone</a:t>
                      </a:r>
                      <a:endParaRPr/>
                    </a:p>
                  </a:txBody>
                  <a:tcPr marT="45725" marB="45725" marR="91450" marL="91450"/>
                </a:tc>
              </a:tr>
              <a:tr h="3854900">
                <a:tc>
                  <a:txBody>
                    <a:bodyPr/>
                    <a:lstStyle/>
                    <a:p>
                      <a:pPr indent="0" lvl="0" marL="0" marR="0" rtl="0" algn="l">
                        <a:spcBef>
                          <a:spcPts val="0"/>
                        </a:spcBef>
                        <a:spcAft>
                          <a:spcPts val="0"/>
                        </a:spcAft>
                        <a:buNone/>
                      </a:pPr>
                      <a:r>
                        <a:rPr lang="en-GB" sz="1350">
                          <a:latin typeface="Century Gothic"/>
                          <a:ea typeface="Century Gothic"/>
                          <a:cs typeface="Century Gothic"/>
                          <a:sym typeface="Century Gothic"/>
                        </a:rPr>
                        <a:t>Science</a:t>
                      </a:r>
                      <a:endParaRPr/>
                    </a:p>
                  </a:txBody>
                  <a:tcPr marT="45725" marB="45725" marR="91450" marL="91450"/>
                </a:tc>
                <a:tc>
                  <a:txBody>
                    <a:bodyPr/>
                    <a:lstStyle/>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 Ask relevant questions.</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 Set up simple, practical enquiries and comparative and fair tests.</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 Make accurate measurements using standard units, using a range of equipment, e.g. thermometers and data loggers.</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 Gather, record, classify and present data in a variety of ways to help in answering questions.</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 Record findings using simple scientific language, drawings, labelled diagrams, bar charts and tables.</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 Report on findings from enquiries, including oral and written explanations, displays or presentations of results and conclusions.</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 Use results to draw simple conclusions and suggest improvements, new questions and predictions for setting up further tests.</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 Identify differences, similarities or changes related to simple, scientific ideas and processes.</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 Use straightforward, scientific evidence to answer questions or to support their findings.</a:t>
                      </a:r>
                      <a:endParaRPr sz="1200">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200"/>
                        <a:buFont typeface="Century Gothic"/>
                        <a:buNone/>
                      </a:pPr>
                      <a:r>
                        <a:rPr lang="en-GB" sz="1200">
                          <a:solidFill>
                            <a:schemeClr val="dk1"/>
                          </a:solidFill>
                          <a:latin typeface="Century Gothic"/>
                          <a:ea typeface="Century Gothic"/>
                          <a:cs typeface="Century Gothic"/>
                          <a:sym typeface="Century Gothic"/>
                        </a:rPr>
                        <a:t>• Identify the different types of teeth in humans and their simple functions.</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 Recognise that vibrations from sounds travel through a medium to the ear.</a:t>
                      </a:r>
                      <a:endParaRPr/>
                    </a:p>
                    <a:p>
                      <a:pPr indent="0" lvl="0" marL="0" marR="0" rtl="0" algn="l">
                        <a:spcBef>
                          <a:spcPts val="0"/>
                        </a:spcBef>
                        <a:spcAft>
                          <a:spcPts val="0"/>
                        </a:spcAft>
                        <a:buNone/>
                      </a:pPr>
                      <a:r>
                        <a:t/>
                      </a:r>
                      <a:endParaRPr sz="1200">
                        <a:latin typeface="Century Gothic"/>
                        <a:ea typeface="Century Gothic"/>
                        <a:cs typeface="Century Gothic"/>
                        <a:sym typeface="Century Gothic"/>
                      </a:endParaRPr>
                    </a:p>
                  </a:txBody>
                  <a:tcPr marT="45725" marB="45725" marR="91450" marL="91450"/>
                </a:tc>
              </a:tr>
              <a:tr h="1309475">
                <a:tc>
                  <a:txBody>
                    <a:bodyPr/>
                    <a:lstStyle/>
                    <a:p>
                      <a:pPr indent="0" lvl="0" marL="0" marR="0" rtl="0" algn="l">
                        <a:spcBef>
                          <a:spcPts val="0"/>
                        </a:spcBef>
                        <a:spcAft>
                          <a:spcPts val="0"/>
                        </a:spcAft>
                        <a:buNone/>
                      </a:pPr>
                      <a:r>
                        <a:rPr lang="en-GB" sz="1350">
                          <a:latin typeface="Century Gothic"/>
                          <a:ea typeface="Century Gothic"/>
                          <a:cs typeface="Century Gothic"/>
                          <a:sym typeface="Century Gothic"/>
                        </a:rPr>
                        <a:t>PSHE</a:t>
                      </a:r>
                      <a:endParaRPr/>
                    </a:p>
                  </a:txBody>
                  <a:tcPr marT="45725" marB="45725" marR="91450" marL="91450"/>
                </a:tc>
                <a:tc>
                  <a:txBody>
                    <a:bodyPr/>
                    <a:lstStyle/>
                    <a:p>
                      <a:pPr indent="-171450" lvl="0" marL="171450" marR="0" rtl="0" algn="l">
                        <a:spcBef>
                          <a:spcPts val="0"/>
                        </a:spcBef>
                        <a:spcAft>
                          <a:spcPts val="0"/>
                        </a:spcAft>
                        <a:buClr>
                          <a:schemeClr val="dk1"/>
                        </a:buClr>
                        <a:buSzPts val="1200"/>
                        <a:buFont typeface="Arial"/>
                        <a:buChar char="•"/>
                      </a:pPr>
                      <a:r>
                        <a:rPr lang="en-GB" sz="1200">
                          <a:latin typeface="Century Gothic"/>
                          <a:ea typeface="Century Gothic"/>
                          <a:cs typeface="Century Gothic"/>
                          <a:sym typeface="Century Gothic"/>
                        </a:rPr>
                        <a:t>Understand what</a:t>
                      </a:r>
                      <a:r>
                        <a:rPr lang="en-GB" sz="1200">
                          <a:latin typeface="Century Gothic"/>
                          <a:ea typeface="Century Gothic"/>
                          <a:cs typeface="Century Gothic"/>
                          <a:sym typeface="Century Gothic"/>
                        </a:rPr>
                        <a:t> makes a healthy lifestyle. </a:t>
                      </a:r>
                      <a:endParaRPr sz="1200">
                        <a:latin typeface="Century Gothic"/>
                        <a:ea typeface="Century Gothic"/>
                        <a:cs typeface="Century Gothic"/>
                        <a:sym typeface="Century Gothic"/>
                      </a:endParaRPr>
                    </a:p>
                  </a:txBody>
                  <a:tcPr marT="45725" marB="45725" marR="91450" marL="91450"/>
                </a:tc>
              </a:tr>
            </a:tbl>
          </a:graphicData>
        </a:graphic>
      </p:graphicFrame>
      <p:sp>
        <p:nvSpPr>
          <p:cNvPr id="107" name="Google Shape;107;p3"/>
          <p:cNvSpPr txBox="1"/>
          <p:nvPr>
            <p:ph idx="11" type="ftr"/>
          </p:nvPr>
        </p:nvSpPr>
        <p:spPr>
          <a:xfrm>
            <a:off x="1924050" y="9185098"/>
            <a:ext cx="3195638" cy="52740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GB" sz="1800">
                <a:solidFill>
                  <a:srgbClr val="2E75B5"/>
                </a:solidFill>
                <a:latin typeface="Century Gothic"/>
                <a:ea typeface="Century Gothic"/>
                <a:cs typeface="Century Gothic"/>
                <a:sym typeface="Century Gothic"/>
              </a:rPr>
              <a:t>Create  Explore  Discover</a:t>
            </a:r>
            <a:endParaRPr/>
          </a:p>
        </p:txBody>
      </p:sp>
      <p:pic>
        <p:nvPicPr>
          <p:cNvPr id="108" name="Google Shape;108;p3"/>
          <p:cNvPicPr preferRelativeResize="0"/>
          <p:nvPr/>
        </p:nvPicPr>
        <p:blipFill rotWithShape="1">
          <a:blip r:embed="rId3">
            <a:alphaModFix/>
          </a:blip>
          <a:srcRect b="0" l="0" r="0" t="0"/>
          <a:stretch/>
        </p:blipFill>
        <p:spPr>
          <a:xfrm>
            <a:off x="5119688" y="168724"/>
            <a:ext cx="1321594" cy="13620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nvSpPr>
        <p:spPr>
          <a:xfrm>
            <a:off x="2863749" y="127042"/>
            <a:ext cx="1540117" cy="262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8" u="sng">
                <a:solidFill>
                  <a:schemeClr val="dk1"/>
                </a:solidFill>
                <a:latin typeface="Century Gothic"/>
                <a:ea typeface="Century Gothic"/>
                <a:cs typeface="Century Gothic"/>
                <a:sym typeface="Century Gothic"/>
              </a:rPr>
              <a:t>Topic Overview</a:t>
            </a:r>
            <a:endParaRPr/>
          </a:p>
        </p:txBody>
      </p:sp>
      <p:sp>
        <p:nvSpPr>
          <p:cNvPr id="114" name="Google Shape;114;p4"/>
          <p:cNvSpPr txBox="1"/>
          <p:nvPr/>
        </p:nvSpPr>
        <p:spPr>
          <a:xfrm>
            <a:off x="2014572" y="461583"/>
            <a:ext cx="2820416" cy="859210"/>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46">
                <a:solidFill>
                  <a:schemeClr val="dk1"/>
                </a:solidFill>
                <a:latin typeface="Century Gothic"/>
                <a:ea typeface="Century Gothic"/>
                <a:cs typeface="Century Gothic"/>
                <a:sym typeface="Century Gothic"/>
              </a:rPr>
              <a:t>Title: Inside the Body</a:t>
            </a:r>
            <a:endParaRPr/>
          </a:p>
          <a:p>
            <a:pPr indent="0" lvl="0" marL="0" marR="0" rtl="0" algn="ctr">
              <a:spcBef>
                <a:spcPts val="0"/>
              </a:spcBef>
              <a:spcAft>
                <a:spcPts val="0"/>
              </a:spcAft>
              <a:buNone/>
            </a:pPr>
            <a:r>
              <a:t/>
            </a:r>
            <a:endParaRPr b="1" sz="1246">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en-GB" sz="1246">
                <a:solidFill>
                  <a:schemeClr val="dk1"/>
                </a:solidFill>
                <a:latin typeface="Century Gothic"/>
                <a:ea typeface="Century Gothic"/>
                <a:cs typeface="Century Gothic"/>
                <a:sym typeface="Century Gothic"/>
              </a:rPr>
              <a:t>Curriculum Driver: Science</a:t>
            </a:r>
            <a:endParaRPr/>
          </a:p>
          <a:p>
            <a:pPr indent="0" lvl="0" marL="0" marR="0" rtl="0" algn="ctr">
              <a:spcBef>
                <a:spcPts val="0"/>
              </a:spcBef>
              <a:spcAft>
                <a:spcPts val="0"/>
              </a:spcAft>
              <a:buNone/>
            </a:pPr>
            <a:r>
              <a:t/>
            </a:r>
            <a:endParaRPr b="1" sz="1246">
              <a:solidFill>
                <a:schemeClr val="dk1"/>
              </a:solidFill>
              <a:latin typeface="Century Gothic"/>
              <a:ea typeface="Century Gothic"/>
              <a:cs typeface="Century Gothic"/>
              <a:sym typeface="Century Gothic"/>
            </a:endParaRPr>
          </a:p>
        </p:txBody>
      </p:sp>
      <p:sp>
        <p:nvSpPr>
          <p:cNvPr id="115" name="Google Shape;115;p4"/>
          <p:cNvSpPr txBox="1"/>
          <p:nvPr/>
        </p:nvSpPr>
        <p:spPr>
          <a:xfrm>
            <a:off x="258261" y="7901660"/>
            <a:ext cx="6333039" cy="17329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968">
                <a:solidFill>
                  <a:schemeClr val="dk1"/>
                </a:solidFill>
                <a:latin typeface="Century Gothic"/>
                <a:ea typeface="Century Gothic"/>
                <a:cs typeface="Century Gothic"/>
                <a:sym typeface="Century Gothic"/>
              </a:rPr>
              <a:t>Linked Texts</a:t>
            </a:r>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p:txBody>
      </p:sp>
      <p:sp>
        <p:nvSpPr>
          <p:cNvPr id="116" name="Google Shape;116;p4"/>
          <p:cNvSpPr txBox="1"/>
          <p:nvPr/>
        </p:nvSpPr>
        <p:spPr>
          <a:xfrm>
            <a:off x="269598" y="3941505"/>
            <a:ext cx="2264052" cy="218034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968">
                <a:solidFill>
                  <a:schemeClr val="dk1"/>
                </a:solidFill>
                <a:latin typeface="Century Gothic"/>
                <a:ea typeface="Century Gothic"/>
                <a:cs typeface="Century Gothic"/>
                <a:sym typeface="Century Gothic"/>
              </a:rPr>
              <a:t>Free Writing Stimulus</a:t>
            </a:r>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p:txBody>
      </p:sp>
      <p:sp>
        <p:nvSpPr>
          <p:cNvPr id="117" name="Google Shape;117;p4"/>
          <p:cNvSpPr txBox="1"/>
          <p:nvPr/>
        </p:nvSpPr>
        <p:spPr>
          <a:xfrm>
            <a:off x="258261" y="1530710"/>
            <a:ext cx="6333039" cy="518398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968">
                <a:solidFill>
                  <a:schemeClr val="dk1"/>
                </a:solidFill>
                <a:latin typeface="Century Gothic"/>
                <a:ea typeface="Century Gothic"/>
                <a:cs typeface="Century Gothic"/>
                <a:sym typeface="Century Gothic"/>
              </a:rPr>
              <a:t>_____ Coverage (Main Focus)</a:t>
            </a:r>
            <a:endParaRPr/>
          </a:p>
          <a:p>
            <a:pPr indent="0" lvl="0" marL="0" marR="0" rtl="0" algn="l">
              <a:spcBef>
                <a:spcPts val="0"/>
              </a:spcBef>
              <a:spcAft>
                <a:spcPts val="0"/>
              </a:spcAft>
              <a:buNone/>
            </a:pPr>
            <a:r>
              <a:rPr lang="en-GB" sz="968">
                <a:solidFill>
                  <a:schemeClr val="dk1"/>
                </a:solidFill>
                <a:latin typeface="Century Gothic"/>
                <a:ea typeface="Century Gothic"/>
                <a:cs typeface="Century Gothic"/>
                <a:sym typeface="Century Gothic"/>
              </a:rPr>
              <a:t>Begin topic with a visitor from Thackray museum (if available) if not teacher will run workshop showing children how the different teeth work using interactive resources.</a:t>
            </a:r>
            <a:endParaRPr/>
          </a:p>
          <a:p>
            <a:pPr indent="0" lvl="0" marL="0" marR="0" rtl="0" algn="l">
              <a:spcBef>
                <a:spcPts val="0"/>
              </a:spcBef>
              <a:spcAft>
                <a:spcPts val="0"/>
              </a:spcAft>
              <a:buNone/>
            </a:pPr>
            <a:r>
              <a:rPr lang="en-GB" sz="968">
                <a:solidFill>
                  <a:schemeClr val="dk1"/>
                </a:solidFill>
                <a:latin typeface="Century Gothic"/>
                <a:ea typeface="Century Gothic"/>
                <a:cs typeface="Century Gothic"/>
                <a:sym typeface="Century Gothic"/>
              </a:rPr>
              <a:t>Science - Understand what the healthy foods are and the different food groups. </a:t>
            </a:r>
            <a:endParaRPr/>
          </a:p>
          <a:p>
            <a:pPr indent="0" lvl="0" marL="0" marR="0" rtl="0" algn="l">
              <a:spcBef>
                <a:spcPts val="0"/>
              </a:spcBef>
              <a:spcAft>
                <a:spcPts val="0"/>
              </a:spcAft>
              <a:buNone/>
            </a:pPr>
            <a:r>
              <a:rPr lang="en-GB" sz="968">
                <a:solidFill>
                  <a:schemeClr val="dk1"/>
                </a:solidFill>
                <a:latin typeface="Century Gothic"/>
                <a:ea typeface="Century Gothic"/>
                <a:cs typeface="Century Gothic"/>
                <a:sym typeface="Century Gothic"/>
              </a:rPr>
              <a:t>P.E – set up fitness circuits to make comparative fair tests. </a:t>
            </a:r>
            <a:endParaRPr/>
          </a:p>
          <a:p>
            <a:pPr indent="0" lvl="0" marL="0" marR="0" rtl="0" algn="l">
              <a:spcBef>
                <a:spcPts val="0"/>
              </a:spcBef>
              <a:spcAft>
                <a:spcPts val="0"/>
              </a:spcAft>
              <a:buNone/>
            </a:pPr>
            <a:r>
              <a:rPr lang="en-GB" sz="968">
                <a:solidFill>
                  <a:schemeClr val="dk1"/>
                </a:solidFill>
                <a:latin typeface="Century Gothic"/>
                <a:ea typeface="Century Gothic"/>
                <a:cs typeface="Century Gothic"/>
                <a:sym typeface="Century Gothic"/>
              </a:rPr>
              <a:t>Science – create a variety of science experiments to investigate teeth in coco cola and the effects. Children to record the results and investigate and compare results. </a:t>
            </a:r>
            <a:endParaRPr/>
          </a:p>
          <a:p>
            <a:pPr indent="0" lvl="0" marL="0" marR="0" rtl="0" algn="l">
              <a:spcBef>
                <a:spcPts val="0"/>
              </a:spcBef>
              <a:spcAft>
                <a:spcPts val="0"/>
              </a:spcAft>
              <a:buNone/>
            </a:pPr>
            <a:r>
              <a:rPr lang="en-GB" sz="968">
                <a:solidFill>
                  <a:schemeClr val="dk1"/>
                </a:solidFill>
                <a:latin typeface="Century Gothic"/>
                <a:ea typeface="Century Gothic"/>
                <a:cs typeface="Century Gothic"/>
                <a:sym typeface="Century Gothic"/>
              </a:rPr>
              <a:t>Investigate ‘How the heart works’ – link to fitness circuits. How does the heart pump blood around the body? How does it work? Investigate and report on findings. Produce a Google slide for classroom.</a:t>
            </a:r>
            <a:endParaRPr/>
          </a:p>
          <a:p>
            <a:pPr indent="0" lvl="0" marL="0" marR="0" rtl="0" algn="l">
              <a:spcBef>
                <a:spcPts val="0"/>
              </a:spcBef>
              <a:spcAft>
                <a:spcPts val="0"/>
              </a:spcAft>
              <a:buNone/>
            </a:pPr>
            <a:r>
              <a:rPr lang="en-GB" sz="968">
                <a:solidFill>
                  <a:schemeClr val="dk1"/>
                </a:solidFill>
                <a:latin typeface="Century Gothic"/>
                <a:ea typeface="Century Gothic"/>
                <a:cs typeface="Century Gothic"/>
                <a:sym typeface="Century Gothic"/>
              </a:rPr>
              <a:t>Comparing healthy and unhealthy foods – can you create healthy snack that improves the unhealthy foods we eat. Report the findings and present new snack. </a:t>
            </a:r>
            <a:endParaRPr/>
          </a:p>
          <a:p>
            <a:pPr indent="0" lvl="0" marL="0" marR="0" rtl="0" algn="l">
              <a:spcBef>
                <a:spcPts val="0"/>
              </a:spcBef>
              <a:spcAft>
                <a:spcPts val="0"/>
              </a:spcAft>
              <a:buNone/>
            </a:pPr>
            <a:r>
              <a:rPr lang="en-GB" sz="968">
                <a:solidFill>
                  <a:schemeClr val="dk1"/>
                </a:solidFill>
                <a:latin typeface="Century Gothic"/>
                <a:ea typeface="Century Gothic"/>
                <a:cs typeface="Century Gothic"/>
                <a:sym typeface="Century Gothic"/>
              </a:rPr>
              <a:t>Compare two different fitness circuits and report on the results for which one is better and why.</a:t>
            </a:r>
            <a:endParaRPr/>
          </a:p>
          <a:p>
            <a:pPr indent="0" lvl="0" marL="0" marR="0" rtl="0" algn="l">
              <a:spcBef>
                <a:spcPts val="0"/>
              </a:spcBef>
              <a:spcAft>
                <a:spcPts val="0"/>
              </a:spcAft>
              <a:buNone/>
            </a:pPr>
            <a:r>
              <a:rPr lang="en-GB" sz="968">
                <a:solidFill>
                  <a:schemeClr val="dk1"/>
                </a:solidFill>
                <a:latin typeface="Century Gothic"/>
                <a:ea typeface="Century Gothic"/>
                <a:cs typeface="Century Gothic"/>
                <a:sym typeface="Century Gothic"/>
              </a:rPr>
              <a:t>PSHCE – promoting healthy lifestyles. Children to try healthy snacks and report on their like/dislike of the food. </a:t>
            </a:r>
            <a:endParaRPr/>
          </a:p>
          <a:p>
            <a:pPr indent="0" lvl="0" marL="0" marR="0" rtl="0" algn="l">
              <a:spcBef>
                <a:spcPts val="0"/>
              </a:spcBef>
              <a:spcAft>
                <a:spcPts val="0"/>
              </a:spcAft>
              <a:buNone/>
            </a:pPr>
            <a:r>
              <a:rPr lang="en-GB" sz="968">
                <a:solidFill>
                  <a:schemeClr val="dk1"/>
                </a:solidFill>
                <a:latin typeface="Century Gothic"/>
                <a:ea typeface="Century Gothic"/>
                <a:cs typeface="Century Gothic"/>
                <a:sym typeface="Century Gothic"/>
              </a:rPr>
              <a:t>Science – naming / identifying different parts of inside the body. What are they used for? Why do we need them? </a:t>
            </a:r>
            <a:endParaRPr/>
          </a:p>
          <a:p>
            <a:pPr indent="0" lvl="0" marL="0" marR="0" rtl="0" algn="l">
              <a:spcBef>
                <a:spcPts val="0"/>
              </a:spcBef>
              <a:spcAft>
                <a:spcPts val="0"/>
              </a:spcAft>
              <a:buNone/>
            </a:pPr>
            <a:r>
              <a:t/>
            </a:r>
            <a:endParaRPr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415">
              <a:solidFill>
                <a:schemeClr val="dk1"/>
              </a:solidFill>
              <a:latin typeface="Calibri"/>
              <a:ea typeface="Calibri"/>
              <a:cs typeface="Calibri"/>
              <a:sym typeface="Calibri"/>
            </a:endParaRPr>
          </a:p>
          <a:p>
            <a:pPr indent="0" lvl="0" marL="0" marR="0" rtl="0" algn="l">
              <a:spcBef>
                <a:spcPts val="0"/>
              </a:spcBef>
              <a:spcAft>
                <a:spcPts val="0"/>
              </a:spcAft>
              <a:buNone/>
            </a:pPr>
            <a:r>
              <a:rPr lang="en-GB" sz="1246">
                <a:solidFill>
                  <a:schemeClr val="dk1"/>
                </a:solidFill>
                <a:latin typeface="Calibri"/>
                <a:ea typeface="Calibri"/>
                <a:cs typeface="Calibri"/>
                <a:sym typeface="Calibri"/>
              </a:rPr>
              <a:t>Children’s own research of the </a:t>
            </a:r>
            <a:endParaRPr/>
          </a:p>
          <a:p>
            <a:pPr indent="0" lvl="0" marL="0" marR="0" rtl="0" algn="l">
              <a:spcBef>
                <a:spcPts val="0"/>
              </a:spcBef>
              <a:spcAft>
                <a:spcPts val="0"/>
              </a:spcAft>
              <a:buNone/>
            </a:pPr>
            <a:r>
              <a:rPr lang="en-GB" sz="1246">
                <a:solidFill>
                  <a:schemeClr val="dk1"/>
                </a:solidFill>
                <a:latin typeface="Calibri"/>
                <a:ea typeface="Calibri"/>
                <a:cs typeface="Calibri"/>
                <a:sym typeface="Calibri"/>
              </a:rPr>
              <a:t>Inside the body. What can you </a:t>
            </a:r>
            <a:endParaRPr/>
          </a:p>
          <a:p>
            <a:pPr indent="0" lvl="0" marL="0" marR="0" rtl="0" algn="l">
              <a:spcBef>
                <a:spcPts val="0"/>
              </a:spcBef>
              <a:spcAft>
                <a:spcPts val="0"/>
              </a:spcAft>
              <a:buNone/>
            </a:pPr>
            <a:r>
              <a:rPr lang="en-GB" sz="1246">
                <a:solidFill>
                  <a:schemeClr val="dk1"/>
                </a:solidFill>
                <a:latin typeface="Calibri"/>
                <a:ea typeface="Calibri"/>
                <a:cs typeface="Calibri"/>
                <a:sym typeface="Calibri"/>
              </a:rPr>
              <a:t>Find out? What do you know?</a:t>
            </a:r>
            <a:endParaRPr/>
          </a:p>
          <a:p>
            <a:pPr indent="0" lvl="0" marL="0" marR="0" rtl="0" algn="l">
              <a:spcBef>
                <a:spcPts val="0"/>
              </a:spcBef>
              <a:spcAft>
                <a:spcPts val="0"/>
              </a:spcAft>
              <a:buNone/>
            </a:pPr>
            <a:r>
              <a:t/>
            </a:r>
            <a:endParaRPr sz="1246">
              <a:solidFill>
                <a:schemeClr val="dk1"/>
              </a:solidFill>
              <a:latin typeface="Calibri"/>
              <a:ea typeface="Calibri"/>
              <a:cs typeface="Calibri"/>
              <a:sym typeface="Calibri"/>
            </a:endParaRPr>
          </a:p>
          <a:p>
            <a:pPr indent="0" lvl="0" marL="0" marR="0" rtl="0" algn="l">
              <a:spcBef>
                <a:spcPts val="0"/>
              </a:spcBef>
              <a:spcAft>
                <a:spcPts val="0"/>
              </a:spcAft>
              <a:buNone/>
            </a:pPr>
            <a:r>
              <a:rPr lang="en-GB" sz="1246">
                <a:solidFill>
                  <a:schemeClr val="dk1"/>
                </a:solidFill>
                <a:latin typeface="Calibri"/>
                <a:ea typeface="Calibri"/>
                <a:cs typeface="Calibri"/>
                <a:sym typeface="Calibri"/>
              </a:rPr>
              <a:t>Healthy eating poster / persuasive </a:t>
            </a:r>
            <a:endParaRPr/>
          </a:p>
          <a:p>
            <a:pPr indent="0" lvl="0" marL="0" marR="0" rtl="0" algn="l">
              <a:spcBef>
                <a:spcPts val="0"/>
              </a:spcBef>
              <a:spcAft>
                <a:spcPts val="0"/>
              </a:spcAft>
              <a:buNone/>
            </a:pPr>
            <a:r>
              <a:rPr lang="en-GB" sz="1246">
                <a:solidFill>
                  <a:schemeClr val="dk1"/>
                </a:solidFill>
                <a:latin typeface="Calibri"/>
                <a:ea typeface="Calibri"/>
                <a:cs typeface="Calibri"/>
                <a:sym typeface="Calibri"/>
              </a:rPr>
              <a:t>Poster for a healthy lifestyle. </a:t>
            </a:r>
            <a:endParaRPr/>
          </a:p>
          <a:p>
            <a:pPr indent="0" lvl="0" marL="0" marR="0" rtl="0" algn="l">
              <a:spcBef>
                <a:spcPts val="0"/>
              </a:spcBef>
              <a:spcAft>
                <a:spcPts val="0"/>
              </a:spcAft>
              <a:buNone/>
            </a:pPr>
            <a:r>
              <a:t/>
            </a:r>
            <a:endParaRPr sz="12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46">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46">
              <a:solidFill>
                <a:schemeClr val="dk1"/>
              </a:solidFill>
              <a:latin typeface="Calibri"/>
              <a:ea typeface="Calibri"/>
              <a:cs typeface="Calibri"/>
              <a:sym typeface="Calibri"/>
            </a:endParaRPr>
          </a:p>
        </p:txBody>
      </p:sp>
      <p:sp>
        <p:nvSpPr>
          <p:cNvPr id="118" name="Google Shape;118;p4"/>
          <p:cNvSpPr txBox="1"/>
          <p:nvPr/>
        </p:nvSpPr>
        <p:spPr>
          <a:xfrm>
            <a:off x="4983072" y="3941505"/>
            <a:ext cx="1608227" cy="218034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968">
                <a:solidFill>
                  <a:schemeClr val="dk1"/>
                </a:solidFill>
                <a:latin typeface="Century Gothic"/>
                <a:ea typeface="Century Gothic"/>
                <a:cs typeface="Century Gothic"/>
                <a:sym typeface="Century Gothic"/>
              </a:rPr>
              <a:t>Trips and Experiences</a:t>
            </a:r>
            <a:endParaRPr/>
          </a:p>
          <a:p>
            <a:pPr indent="0" lvl="0" marL="0" marR="0" rtl="0" algn="l">
              <a:spcBef>
                <a:spcPts val="0"/>
              </a:spcBef>
              <a:spcAft>
                <a:spcPts val="0"/>
              </a:spcAft>
              <a:buNone/>
            </a:pPr>
            <a:r>
              <a:t/>
            </a:r>
            <a:endParaRPr b="1"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GB" sz="968">
                <a:solidFill>
                  <a:schemeClr val="dk1"/>
                </a:solidFill>
                <a:latin typeface="Century Gothic"/>
                <a:ea typeface="Century Gothic"/>
                <a:cs typeface="Century Gothic"/>
                <a:sym typeface="Century Gothic"/>
              </a:rPr>
              <a:t>Special visitor from Thackray museum. (if available) if not will run in classroom.</a:t>
            </a:r>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p:txBody>
      </p:sp>
      <p:sp>
        <p:nvSpPr>
          <p:cNvPr id="119" name="Google Shape;119;p4"/>
          <p:cNvSpPr txBox="1"/>
          <p:nvPr/>
        </p:nvSpPr>
        <p:spPr>
          <a:xfrm>
            <a:off x="269598" y="6193557"/>
            <a:ext cx="6321702" cy="247862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968">
                <a:solidFill>
                  <a:schemeClr val="dk1"/>
                </a:solidFill>
                <a:latin typeface="Century Gothic"/>
                <a:ea typeface="Century Gothic"/>
                <a:cs typeface="Century Gothic"/>
                <a:sym typeface="Century Gothic"/>
              </a:rPr>
              <a:t>Other subject Coverage</a:t>
            </a:r>
            <a:endParaRPr/>
          </a:p>
          <a:p>
            <a:pPr indent="0" lvl="0" marL="0" marR="0" rtl="0" algn="l">
              <a:spcBef>
                <a:spcPts val="0"/>
              </a:spcBef>
              <a:spcAft>
                <a:spcPts val="0"/>
              </a:spcAft>
              <a:buNone/>
            </a:pPr>
            <a:r>
              <a:rPr lang="en-GB" sz="968">
                <a:solidFill>
                  <a:schemeClr val="dk1"/>
                </a:solidFill>
                <a:latin typeface="Century Gothic"/>
                <a:ea typeface="Century Gothic"/>
                <a:cs typeface="Century Gothic"/>
                <a:sym typeface="Century Gothic"/>
              </a:rPr>
              <a:t>P.E – fitness circuits (investigating how the heart pumps blood around the body and what changes happen when we exercise. </a:t>
            </a:r>
            <a:endParaRPr/>
          </a:p>
          <a:p>
            <a:pPr indent="0" lvl="0" marL="0" marR="0" rtl="0" algn="l">
              <a:spcBef>
                <a:spcPts val="0"/>
              </a:spcBef>
              <a:spcAft>
                <a:spcPts val="0"/>
              </a:spcAft>
              <a:buNone/>
            </a:pPr>
            <a:r>
              <a:t/>
            </a:r>
            <a:endParaRPr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968">
                <a:solidFill>
                  <a:schemeClr val="dk1"/>
                </a:solidFill>
                <a:latin typeface="Century Gothic"/>
                <a:ea typeface="Century Gothic"/>
                <a:cs typeface="Century Gothic"/>
                <a:sym typeface="Century Gothic"/>
              </a:rPr>
              <a:t>Art – create whole class body (including internal organs). Children to create different parts of the body and all come together. </a:t>
            </a:r>
            <a:endParaRPr/>
          </a:p>
          <a:p>
            <a:pPr indent="0" lvl="0" marL="0" marR="0" rtl="0" algn="l">
              <a:spcBef>
                <a:spcPts val="0"/>
              </a:spcBef>
              <a:spcAft>
                <a:spcPts val="0"/>
              </a:spcAft>
              <a:buNone/>
            </a:pPr>
            <a:r>
              <a:t/>
            </a:r>
            <a:endParaRPr b="1"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GB" sz="968">
                <a:solidFill>
                  <a:schemeClr val="dk1"/>
                </a:solidFill>
                <a:latin typeface="Century Gothic"/>
                <a:ea typeface="Century Gothic"/>
                <a:cs typeface="Century Gothic"/>
                <a:sym typeface="Century Gothic"/>
              </a:rPr>
              <a:t>History – Florence Nightingale. How medicine and operations have changed over time. What we knew about the body in the past compared to now. </a:t>
            </a:r>
            <a:endParaRPr/>
          </a:p>
          <a:p>
            <a:pPr indent="0" lvl="0" marL="0" marR="0" rtl="0" algn="l">
              <a:spcBef>
                <a:spcPts val="0"/>
              </a:spcBef>
              <a:spcAft>
                <a:spcPts val="0"/>
              </a:spcAft>
              <a:buNone/>
            </a:pPr>
            <a:r>
              <a:t/>
            </a:r>
            <a:endParaRPr b="1"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968">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968">
              <a:solidFill>
                <a:schemeClr val="dk1"/>
              </a:solidFill>
              <a:latin typeface="Century Gothic"/>
              <a:ea typeface="Century Gothic"/>
              <a:cs typeface="Century Gothic"/>
              <a:sym typeface="Century Gothic"/>
            </a:endParaRPr>
          </a:p>
        </p:txBody>
      </p:sp>
      <p:sp>
        <p:nvSpPr>
          <p:cNvPr id="120" name="Google Shape;120;p4"/>
          <p:cNvSpPr txBox="1"/>
          <p:nvPr/>
        </p:nvSpPr>
        <p:spPr>
          <a:xfrm>
            <a:off x="2605052" y="3941505"/>
            <a:ext cx="2264052" cy="218034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968">
                <a:solidFill>
                  <a:schemeClr val="dk1"/>
                </a:solidFill>
                <a:latin typeface="Century Gothic"/>
                <a:ea typeface="Century Gothic"/>
                <a:cs typeface="Century Gothic"/>
                <a:sym typeface="Century Gothic"/>
              </a:rPr>
              <a:t>Extended Writing Genres and Activities</a:t>
            </a:r>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rPr lang="en-GB" sz="968">
                <a:solidFill>
                  <a:schemeClr val="dk1"/>
                </a:solidFill>
                <a:latin typeface="Century Gothic"/>
                <a:ea typeface="Century Gothic"/>
                <a:cs typeface="Century Gothic"/>
                <a:sym typeface="Century Gothic"/>
              </a:rPr>
              <a:t>English - Persuasive writing for promoting a healthy lifestyle and diet. </a:t>
            </a:r>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p:txBody>
      </p:sp>
      <p:sp>
        <p:nvSpPr>
          <p:cNvPr id="121" name="Google Shape;121;p4"/>
          <p:cNvSpPr txBox="1"/>
          <p:nvPr/>
        </p:nvSpPr>
        <p:spPr>
          <a:xfrm>
            <a:off x="258262" y="456586"/>
            <a:ext cx="1606634" cy="98719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968">
                <a:solidFill>
                  <a:schemeClr val="dk1"/>
                </a:solidFill>
                <a:latin typeface="Century Gothic"/>
                <a:ea typeface="Century Gothic"/>
                <a:cs typeface="Century Gothic"/>
                <a:sym typeface="Century Gothic"/>
              </a:rPr>
              <a:t>Topic Hook</a:t>
            </a:r>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rPr lang="en-GB" sz="968">
                <a:solidFill>
                  <a:schemeClr val="dk1"/>
                </a:solidFill>
                <a:latin typeface="Calibri"/>
                <a:ea typeface="Calibri"/>
                <a:cs typeface="Calibri"/>
                <a:sym typeface="Calibri"/>
              </a:rPr>
              <a:t>Interactive workshop on  Learning all about how the teeth work.</a:t>
            </a:r>
            <a:endParaRPr sz="968">
              <a:solidFill>
                <a:schemeClr val="dk1"/>
              </a:solidFill>
              <a:latin typeface="Calibri"/>
              <a:ea typeface="Calibri"/>
              <a:cs typeface="Calibri"/>
              <a:sym typeface="Calibri"/>
            </a:endParaRPr>
          </a:p>
        </p:txBody>
      </p:sp>
      <p:sp>
        <p:nvSpPr>
          <p:cNvPr id="122" name="Google Shape;122;p4"/>
          <p:cNvSpPr txBox="1"/>
          <p:nvPr/>
        </p:nvSpPr>
        <p:spPr>
          <a:xfrm>
            <a:off x="4983072" y="448757"/>
            <a:ext cx="1606634" cy="98719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968">
                <a:solidFill>
                  <a:schemeClr val="dk1"/>
                </a:solidFill>
                <a:latin typeface="Century Gothic"/>
                <a:ea typeface="Century Gothic"/>
                <a:cs typeface="Century Gothic"/>
                <a:sym typeface="Century Gothic"/>
              </a:rPr>
              <a:t>Topic Outcome</a:t>
            </a:r>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a:p>
            <a:pPr indent="0" lvl="0" marL="0" marR="0" rtl="0" algn="l">
              <a:spcBef>
                <a:spcPts val="0"/>
              </a:spcBef>
              <a:spcAft>
                <a:spcPts val="0"/>
              </a:spcAft>
              <a:buNone/>
            </a:pPr>
            <a:r>
              <a:rPr lang="en-GB" sz="968">
                <a:solidFill>
                  <a:schemeClr val="dk1"/>
                </a:solidFill>
                <a:latin typeface="Calibri"/>
                <a:ea typeface="Calibri"/>
                <a:cs typeface="Calibri"/>
                <a:sym typeface="Calibri"/>
              </a:rPr>
              <a:t>To understand about healthy lifestyles and your insides. </a:t>
            </a:r>
            <a:endParaRPr/>
          </a:p>
          <a:p>
            <a:pPr indent="0" lvl="0" marL="0" marR="0" rtl="0" algn="l">
              <a:spcBef>
                <a:spcPts val="0"/>
              </a:spcBef>
              <a:spcAft>
                <a:spcPts val="0"/>
              </a:spcAft>
              <a:buNone/>
            </a:pPr>
            <a:r>
              <a:t/>
            </a:r>
            <a:endParaRPr sz="968">
              <a:solidFill>
                <a:schemeClr val="dk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b="0" l="0" r="0" t="0"/>
          <a:stretch/>
        </p:blipFill>
        <p:spPr>
          <a:xfrm>
            <a:off x="336472" y="8172450"/>
            <a:ext cx="977977" cy="1246131"/>
          </a:xfrm>
          <a:prstGeom prst="rect">
            <a:avLst/>
          </a:prstGeom>
          <a:noFill/>
          <a:ln>
            <a:noFill/>
          </a:ln>
        </p:spPr>
      </p:pic>
      <p:pic>
        <p:nvPicPr>
          <p:cNvPr id="124" name="Google Shape;124;p4"/>
          <p:cNvPicPr preferRelativeResize="0"/>
          <p:nvPr/>
        </p:nvPicPr>
        <p:blipFill rotWithShape="1">
          <a:blip r:embed="rId4">
            <a:alphaModFix/>
          </a:blip>
          <a:srcRect b="0" l="0" r="0" t="0"/>
          <a:stretch/>
        </p:blipFill>
        <p:spPr>
          <a:xfrm>
            <a:off x="1274346" y="8066852"/>
            <a:ext cx="1181100" cy="1457325"/>
          </a:xfrm>
          <a:prstGeom prst="rect">
            <a:avLst/>
          </a:prstGeom>
          <a:noFill/>
          <a:ln>
            <a:noFill/>
          </a:ln>
        </p:spPr>
      </p:pic>
      <p:pic>
        <p:nvPicPr>
          <p:cNvPr id="125" name="Google Shape;125;p4"/>
          <p:cNvPicPr preferRelativeResize="0"/>
          <p:nvPr/>
        </p:nvPicPr>
        <p:blipFill rotWithShape="1">
          <a:blip r:embed="rId5">
            <a:alphaModFix/>
          </a:blip>
          <a:srcRect b="0" l="0" r="0" t="0"/>
          <a:stretch/>
        </p:blipFill>
        <p:spPr>
          <a:xfrm>
            <a:off x="2330534" y="8009702"/>
            <a:ext cx="1181100" cy="1514475"/>
          </a:xfrm>
          <a:prstGeom prst="rect">
            <a:avLst/>
          </a:prstGeom>
          <a:noFill/>
          <a:ln>
            <a:noFill/>
          </a:ln>
        </p:spPr>
      </p:pic>
      <p:pic>
        <p:nvPicPr>
          <p:cNvPr id="126" name="Google Shape;126;p4"/>
          <p:cNvPicPr preferRelativeResize="0"/>
          <p:nvPr/>
        </p:nvPicPr>
        <p:blipFill rotWithShape="1">
          <a:blip r:embed="rId6">
            <a:alphaModFix/>
          </a:blip>
          <a:srcRect b="0" l="0" r="0" t="0"/>
          <a:stretch/>
        </p:blipFill>
        <p:spPr>
          <a:xfrm>
            <a:off x="3511634" y="8037865"/>
            <a:ext cx="917819" cy="1458148"/>
          </a:xfrm>
          <a:prstGeom prst="rect">
            <a:avLst/>
          </a:prstGeom>
          <a:noFill/>
          <a:ln>
            <a:noFill/>
          </a:ln>
        </p:spPr>
      </p:pic>
      <p:pic>
        <p:nvPicPr>
          <p:cNvPr id="127" name="Google Shape;127;p4"/>
          <p:cNvPicPr preferRelativeResize="0"/>
          <p:nvPr/>
        </p:nvPicPr>
        <p:blipFill rotWithShape="1">
          <a:blip r:embed="rId7">
            <a:alphaModFix/>
          </a:blip>
          <a:srcRect b="0" l="0" r="0" t="0"/>
          <a:stretch/>
        </p:blipFill>
        <p:spPr>
          <a:xfrm>
            <a:off x="4078487" y="61629"/>
            <a:ext cx="350966" cy="361708"/>
          </a:xfrm>
          <a:prstGeom prst="rect">
            <a:avLst/>
          </a:prstGeom>
          <a:noFill/>
          <a:ln>
            <a:noFill/>
          </a:ln>
        </p:spPr>
      </p:pic>
      <p:pic>
        <p:nvPicPr>
          <p:cNvPr id="128" name="Google Shape;128;p4"/>
          <p:cNvPicPr preferRelativeResize="0"/>
          <p:nvPr/>
        </p:nvPicPr>
        <p:blipFill>
          <a:blip r:embed="rId8">
            <a:alphaModFix/>
          </a:blip>
          <a:stretch>
            <a:fillRect/>
          </a:stretch>
        </p:blipFill>
        <p:spPr>
          <a:xfrm>
            <a:off x="4403873" y="7855525"/>
            <a:ext cx="1157983" cy="1732925"/>
          </a:xfrm>
          <a:prstGeom prst="rect">
            <a:avLst/>
          </a:prstGeom>
          <a:noFill/>
          <a:ln>
            <a:noFill/>
          </a:ln>
        </p:spPr>
      </p:pic>
      <p:pic>
        <p:nvPicPr>
          <p:cNvPr id="129" name="Google Shape;129;p4"/>
          <p:cNvPicPr preferRelativeResize="0"/>
          <p:nvPr/>
        </p:nvPicPr>
        <p:blipFill>
          <a:blip r:embed="rId9">
            <a:alphaModFix/>
          </a:blip>
          <a:stretch>
            <a:fillRect/>
          </a:stretch>
        </p:blipFill>
        <p:spPr>
          <a:xfrm>
            <a:off x="5561850" y="7901650"/>
            <a:ext cx="917825" cy="14739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2018-07-04T20:22:24Z</dcterms:created>
  <dc:creator>Kate Standish</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0x0101002169051C11483E4086689631A732D62C</vt:lpwstr>
  </property>
  <property fmtid="{D5CDD505-2E9C-101B-9397-08002B2CF9AE}" pid="3" name="Order">
    <vt:r8>3.78428E7</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