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9906000" cx="6858000"/>
  <p:notesSz cx="6858000" cy="9144000"/>
  <p:embeddedFontLst>
    <p:embeddedFont>
      <p:font typeface="Century Gothic"/>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hSenAvRJD+o+y0G+QEc8rJhOrw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2651E31-B083-409A-B53D-6194554C5CA1}">
  <a:tblStyle styleId="{F2651E31-B083-409A-B53D-6194554C5CA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font" Target="fonts/CenturyGothic-bold.fntdata"/><Relationship Id="rId10" Type="http://schemas.openxmlformats.org/officeDocument/2006/relationships/font" Target="fonts/CenturyGothic-regular.fntdata"/><Relationship Id="rId13" Type="http://schemas.openxmlformats.org/officeDocument/2006/relationships/font" Target="fonts/CenturyGothic-boldItalic.fntdata"/><Relationship Id="rId12"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3: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 name="Shape 15"/>
        <p:cNvGrpSpPr/>
        <p:nvPr/>
      </p:nvGrpSpPr>
      <p:grpSpPr>
        <a:xfrm>
          <a:off x="0" y="0"/>
          <a:ext cx="0" cy="0"/>
          <a:chOff x="0" y="0"/>
          <a:chExt cx="0" cy="0"/>
        </a:xfrm>
      </p:grpSpPr>
      <p:sp>
        <p:nvSpPr>
          <p:cNvPr id="16" name="Google Shape;16;p6"/>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5"/>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6"/>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6"/>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0" name="Shape 20"/>
        <p:cNvGrpSpPr/>
        <p:nvPr/>
      </p:nvGrpSpPr>
      <p:grpSpPr>
        <a:xfrm>
          <a:off x="0" y="0"/>
          <a:ext cx="0" cy="0"/>
          <a:chOff x="0" y="0"/>
          <a:chExt cx="0" cy="0"/>
        </a:xfrm>
      </p:grpSpPr>
      <p:sp>
        <p:nvSpPr>
          <p:cNvPr id="21" name="Google Shape;21;p7"/>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6" name="Shape 26"/>
        <p:cNvGrpSpPr/>
        <p:nvPr/>
      </p:nvGrpSpPr>
      <p:grpSpPr>
        <a:xfrm>
          <a:off x="0" y="0"/>
          <a:ext cx="0" cy="0"/>
          <a:chOff x="0" y="0"/>
          <a:chExt cx="0" cy="0"/>
        </a:xfrm>
      </p:grpSpPr>
      <p:sp>
        <p:nvSpPr>
          <p:cNvPr id="27" name="Google Shape;27;p8"/>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9" name="Google Shape;29;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2" name="Shape 32"/>
        <p:cNvGrpSpPr/>
        <p:nvPr/>
      </p:nvGrpSpPr>
      <p:grpSpPr>
        <a:xfrm>
          <a:off x="0" y="0"/>
          <a:ext cx="0" cy="0"/>
          <a:chOff x="0" y="0"/>
          <a:chExt cx="0" cy="0"/>
        </a:xfrm>
      </p:grpSpPr>
      <p:sp>
        <p:nvSpPr>
          <p:cNvPr id="33" name="Google Shape;33;p9"/>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5" name="Google Shape;35;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Google Shape;39;p10"/>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0"/>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10"/>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5" name="Shape 45"/>
        <p:cNvGrpSpPr/>
        <p:nvPr/>
      </p:nvGrpSpPr>
      <p:grpSpPr>
        <a:xfrm>
          <a:off x="0" y="0"/>
          <a:ext cx="0" cy="0"/>
          <a:chOff x="0" y="0"/>
          <a:chExt cx="0" cy="0"/>
        </a:xfrm>
      </p:grpSpPr>
      <p:sp>
        <p:nvSpPr>
          <p:cNvPr id="46" name="Google Shape;46;p11"/>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8" name="Google Shape;48;p11"/>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 name="Google Shape;49;p11"/>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0" name="Google Shape;50;p11"/>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 name="Google Shape;51;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13"/>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13"/>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4"/>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p:nvPr>
            <p:ph idx="2" type="pic"/>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8" name="Google Shape;68;p14"/>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1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
          <p:cNvSpPr txBox="1"/>
          <p:nvPr>
            <p:ph type="title"/>
          </p:nvPr>
        </p:nvSpPr>
        <p:spPr>
          <a:xfrm>
            <a:off x="460375" y="934415"/>
            <a:ext cx="5915025" cy="191470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E75B5"/>
              </a:buClr>
              <a:buSzPts val="4320"/>
              <a:buFont typeface="Century Gothic"/>
              <a:buNone/>
            </a:pPr>
            <a:r>
              <a:rPr b="1" lang="en-GB" sz="4320">
                <a:solidFill>
                  <a:srgbClr val="2E75B5"/>
                </a:solidFill>
                <a:latin typeface="Century Gothic"/>
                <a:ea typeface="Century Gothic"/>
                <a:cs typeface="Century Gothic"/>
                <a:sym typeface="Century Gothic"/>
              </a:rPr>
              <a:t>Year 4</a:t>
            </a:r>
            <a:br>
              <a:rPr b="1" lang="en-GB" sz="4320">
                <a:solidFill>
                  <a:srgbClr val="2E75B5"/>
                </a:solidFill>
                <a:latin typeface="Century Gothic"/>
                <a:ea typeface="Century Gothic"/>
                <a:cs typeface="Century Gothic"/>
                <a:sym typeface="Century Gothic"/>
              </a:rPr>
            </a:br>
            <a:r>
              <a:rPr b="1" lang="en-GB" sz="4320">
                <a:solidFill>
                  <a:srgbClr val="2E75B5"/>
                </a:solidFill>
                <a:latin typeface="Century Gothic"/>
                <a:ea typeface="Century Gothic"/>
                <a:cs typeface="Century Gothic"/>
                <a:sym typeface="Century Gothic"/>
              </a:rPr>
              <a:t>Autumn 1</a:t>
            </a:r>
            <a:br>
              <a:rPr b="1" lang="en-GB" sz="4320">
                <a:solidFill>
                  <a:srgbClr val="2E75B5"/>
                </a:solidFill>
                <a:latin typeface="Century Gothic"/>
                <a:ea typeface="Century Gothic"/>
                <a:cs typeface="Century Gothic"/>
                <a:sym typeface="Century Gothic"/>
              </a:rPr>
            </a:br>
            <a:r>
              <a:rPr b="1" lang="en-GB" sz="4320">
                <a:solidFill>
                  <a:srgbClr val="2E75B5"/>
                </a:solidFill>
                <a:latin typeface="Century Gothic"/>
                <a:ea typeface="Century Gothic"/>
                <a:cs typeface="Century Gothic"/>
                <a:sym typeface="Century Gothic"/>
              </a:rPr>
              <a:t>In Mexico</a:t>
            </a: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br>
              <a:rPr lang="en-GB" sz="4320">
                <a:latin typeface="Century Gothic"/>
                <a:ea typeface="Century Gothic"/>
                <a:cs typeface="Century Gothic"/>
                <a:sym typeface="Century Gothic"/>
              </a:rPr>
            </a:br>
            <a:r>
              <a:rPr lang="en-GB" sz="4320">
                <a:latin typeface="Century Gothic"/>
                <a:ea typeface="Century Gothic"/>
                <a:cs typeface="Century Gothic"/>
                <a:sym typeface="Century Gothic"/>
              </a:rPr>
              <a:t>Curriculum Driver: </a:t>
            </a:r>
            <a:br>
              <a:rPr lang="en-GB" sz="4320">
                <a:latin typeface="Century Gothic"/>
                <a:ea typeface="Century Gothic"/>
                <a:cs typeface="Century Gothic"/>
                <a:sym typeface="Century Gothic"/>
              </a:rPr>
            </a:br>
            <a:r>
              <a:rPr lang="en-GB" sz="4320">
                <a:latin typeface="Century Gothic"/>
                <a:ea typeface="Century Gothic"/>
                <a:cs typeface="Century Gothic"/>
                <a:sym typeface="Century Gothic"/>
              </a:rPr>
              <a:t>History</a:t>
            </a:r>
            <a:endParaRPr/>
          </a:p>
        </p:txBody>
      </p:sp>
      <p:sp>
        <p:nvSpPr>
          <p:cNvPr descr="Image result for tutankhamun" id="89" name="Google Shape;89;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1"/>
          <p:cNvSpPr txBox="1"/>
          <p:nvPr>
            <p:ph idx="11" type="ftr"/>
          </p:nvPr>
        </p:nvSpPr>
        <p:spPr>
          <a:xfrm>
            <a:off x="1831180" y="9143297"/>
            <a:ext cx="3195638" cy="52740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800">
                <a:solidFill>
                  <a:srgbClr val="2E75B5"/>
                </a:solidFill>
                <a:latin typeface="Century Gothic"/>
                <a:ea typeface="Century Gothic"/>
                <a:cs typeface="Century Gothic"/>
                <a:sym typeface="Century Gothic"/>
              </a:rPr>
              <a:t>Create  Explore  Discover</a:t>
            </a:r>
            <a:endParaRPr/>
          </a:p>
        </p:txBody>
      </p:sp>
      <p:pic>
        <p:nvPicPr>
          <p:cNvPr id="91" name="Google Shape;91;p1"/>
          <p:cNvPicPr preferRelativeResize="0"/>
          <p:nvPr/>
        </p:nvPicPr>
        <p:blipFill rotWithShape="1">
          <a:blip r:embed="rId3">
            <a:alphaModFix/>
          </a:blip>
          <a:srcRect b="0" l="0" r="0" t="0"/>
          <a:stretch/>
        </p:blipFill>
        <p:spPr>
          <a:xfrm>
            <a:off x="757237" y="3324445"/>
            <a:ext cx="5343524" cy="2671762"/>
          </a:xfrm>
          <a:prstGeom prst="rect">
            <a:avLst/>
          </a:prstGeom>
          <a:noFill/>
          <a:ln cap="flat" cmpd="sng" w="76200">
            <a:solidFill>
              <a:srgbClr val="2E75B5"/>
            </a:solidFill>
            <a:prstDash val="solid"/>
            <a:round/>
            <a:headEnd len="sm" w="sm" type="none"/>
            <a:tailEnd len="sm" w="sm" type="none"/>
          </a:ln>
        </p:spPr>
      </p:pic>
      <p:pic>
        <p:nvPicPr>
          <p:cNvPr id="92" name="Google Shape;92;p1"/>
          <p:cNvPicPr preferRelativeResize="0"/>
          <p:nvPr/>
        </p:nvPicPr>
        <p:blipFill rotWithShape="1">
          <a:blip r:embed="rId4">
            <a:alphaModFix/>
          </a:blip>
          <a:srcRect b="0" l="0" r="0" t="0"/>
          <a:stretch/>
        </p:blipFill>
        <p:spPr>
          <a:xfrm>
            <a:off x="4023177" y="637647"/>
            <a:ext cx="2374448" cy="24602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
          <p:cNvSpPr txBox="1"/>
          <p:nvPr>
            <p:ph type="title"/>
          </p:nvPr>
        </p:nvSpPr>
        <p:spPr>
          <a:xfrm>
            <a:off x="471486" y="881472"/>
            <a:ext cx="5915025" cy="74463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E75B5"/>
              </a:buClr>
              <a:buSzPts val="1800"/>
              <a:buFont typeface="Century Gothic"/>
              <a:buNone/>
            </a:pPr>
            <a:r>
              <a:rPr b="1" lang="en-GB" sz="1800">
                <a:solidFill>
                  <a:srgbClr val="2E75B5"/>
                </a:solidFill>
                <a:latin typeface="Century Gothic"/>
                <a:ea typeface="Century Gothic"/>
                <a:cs typeface="Century Gothic"/>
                <a:sym typeface="Century Gothic"/>
              </a:rPr>
              <a:t>Year 4</a:t>
            </a:r>
            <a:br>
              <a:rPr b="1" lang="en-GB" sz="1800">
                <a:solidFill>
                  <a:srgbClr val="2E75B5"/>
                </a:solidFill>
                <a:latin typeface="Century Gothic"/>
                <a:ea typeface="Century Gothic"/>
                <a:cs typeface="Century Gothic"/>
                <a:sym typeface="Century Gothic"/>
              </a:rPr>
            </a:br>
            <a:r>
              <a:rPr b="1" lang="en-GB" sz="1800">
                <a:solidFill>
                  <a:srgbClr val="2E75B5"/>
                </a:solidFill>
                <a:latin typeface="Century Gothic"/>
                <a:ea typeface="Century Gothic"/>
                <a:cs typeface="Century Gothic"/>
                <a:sym typeface="Century Gothic"/>
              </a:rPr>
              <a:t>Autumn 1 – In Mexico</a:t>
            </a:r>
            <a:br>
              <a:rPr b="1" lang="en-GB" sz="1800">
                <a:solidFill>
                  <a:srgbClr val="2E75B5"/>
                </a:solidFill>
                <a:latin typeface="Century Gothic"/>
                <a:ea typeface="Century Gothic"/>
                <a:cs typeface="Century Gothic"/>
                <a:sym typeface="Century Gothic"/>
              </a:rPr>
            </a:br>
            <a:br>
              <a:rPr b="1" lang="en-GB" sz="1800">
                <a:solidFill>
                  <a:srgbClr val="2E75B5"/>
                </a:solidFill>
                <a:latin typeface="Century Gothic"/>
                <a:ea typeface="Century Gothic"/>
                <a:cs typeface="Century Gothic"/>
                <a:sym typeface="Century Gothic"/>
              </a:rPr>
            </a:br>
            <a:r>
              <a:rPr b="1" lang="en-GB" sz="1260">
                <a:latin typeface="Century Gothic"/>
                <a:ea typeface="Century Gothic"/>
                <a:cs typeface="Century Gothic"/>
                <a:sym typeface="Century Gothic"/>
              </a:rPr>
              <a:t>Key Curriculum Driver: </a:t>
            </a:r>
            <a:r>
              <a:rPr lang="en-GB" sz="1260">
                <a:latin typeface="Century Gothic"/>
                <a:ea typeface="Century Gothic"/>
                <a:cs typeface="Century Gothic"/>
                <a:sym typeface="Century Gothic"/>
              </a:rPr>
              <a:t>History</a:t>
            </a:r>
            <a:br>
              <a:rPr b="1" lang="en-GB" sz="1260">
                <a:latin typeface="Century Gothic"/>
                <a:ea typeface="Century Gothic"/>
                <a:cs typeface="Century Gothic"/>
                <a:sym typeface="Century Gothic"/>
              </a:rPr>
            </a:br>
            <a:br>
              <a:rPr b="1"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Other Curriculum Areas: </a:t>
            </a:r>
            <a:r>
              <a:rPr lang="en-GB" sz="1260">
                <a:latin typeface="Century Gothic"/>
                <a:ea typeface="Century Gothic"/>
                <a:cs typeface="Century Gothic"/>
                <a:sym typeface="Century Gothic"/>
              </a:rPr>
              <a:t>Geography and R.E. </a:t>
            </a:r>
            <a:br>
              <a:rPr b="1" lang="en-GB" sz="1260">
                <a:latin typeface="Century Gothic"/>
                <a:ea typeface="Century Gothic"/>
                <a:cs typeface="Century Gothic"/>
                <a:sym typeface="Century Gothic"/>
              </a:rPr>
            </a:br>
            <a:br>
              <a:rPr b="1"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Rationale: </a:t>
            </a:r>
            <a:r>
              <a:rPr lang="en-GB" sz="1170">
                <a:latin typeface="Century Gothic"/>
                <a:ea typeface="Century Gothic"/>
                <a:cs typeface="Century Gothic"/>
                <a:sym typeface="Century Gothic"/>
              </a:rPr>
              <a:t>In Mexico will provide the opportunity for children to </a:t>
            </a:r>
            <a:r>
              <a:rPr b="1" lang="en-GB" sz="1170">
                <a:solidFill>
                  <a:srgbClr val="2E75B5"/>
                </a:solidFill>
                <a:latin typeface="Century Gothic"/>
                <a:ea typeface="Century Gothic"/>
                <a:cs typeface="Century Gothic"/>
                <a:sym typeface="Century Gothic"/>
              </a:rPr>
              <a:t>explore </a:t>
            </a:r>
            <a:r>
              <a:rPr lang="en-GB" sz="1170">
                <a:latin typeface="Century Gothic"/>
                <a:ea typeface="Century Gothic"/>
                <a:cs typeface="Century Gothic"/>
                <a:sym typeface="Century Gothic"/>
              </a:rPr>
              <a:t>the life of the Mayan civilisation including their beliefs, daily life and trade. In addition, children will also be able to discover the origins of volcano and in particular El Chichón as one theory is that a huge volcanic ash cloud wiped out the Mayan civilisation. </a:t>
            </a:r>
            <a:br>
              <a:rPr lang="en-GB" sz="1260">
                <a:latin typeface="Century Gothic"/>
                <a:ea typeface="Century Gothic"/>
                <a:cs typeface="Century Gothic"/>
                <a:sym typeface="Century Gothic"/>
              </a:rPr>
            </a:br>
            <a:br>
              <a:rPr b="1"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By the end of this topic, most children will have: </a:t>
            </a:r>
            <a:br>
              <a:rPr b="1" lang="en-GB" sz="1260">
                <a:latin typeface="Century Gothic"/>
                <a:ea typeface="Century Gothic"/>
                <a:cs typeface="Century Gothic"/>
                <a:sym typeface="Century Gothic"/>
              </a:rPr>
            </a:br>
            <a:r>
              <a:rPr lang="en-GB" sz="2970"/>
              <a:t> </a:t>
            </a:r>
            <a:r>
              <a:rPr lang="en-GB" sz="1170">
                <a:latin typeface="Century Gothic"/>
                <a:ea typeface="Century Gothic"/>
                <a:cs typeface="Century Gothic"/>
                <a:sym typeface="Century Gothic"/>
              </a:rPr>
              <a:t>• An excellent knowledge and understanding of people, events, and contexts from a range of historical periods and of historical concepts and processes.</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The ability to think critically about history and communicate ideas very confidently in styles appropriate to a range of audiences.</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The ability to consistently support, evaluate and challenge their own and others’ views using detailed, appropriate and accurate historical evidence derived from a </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range of sources.</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The ability to think, reflect, debate, discuss and evaluate the past, formulating and refining questions and lines of enquiry. </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A passion for history and an enthusiastic engagement in learning, which develops their sense of curiosity about the past and their understanding of how and why </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people interpret the past in different ways. </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A respect for historical evidence and the ability to make robust and critical use of it to support their explanations and judgments.</a:t>
            </a:r>
            <a:br>
              <a:rPr lang="en-GB" sz="1170">
                <a:latin typeface="Century Gothic"/>
                <a:ea typeface="Century Gothic"/>
                <a:cs typeface="Century Gothic"/>
                <a:sym typeface="Century Gothic"/>
              </a:rPr>
            </a:br>
            <a:r>
              <a:rPr lang="en-GB" sz="1170">
                <a:latin typeface="Century Gothic"/>
                <a:ea typeface="Century Gothic"/>
                <a:cs typeface="Century Gothic"/>
                <a:sym typeface="Century Gothic"/>
              </a:rPr>
              <a:t>• A desire to embrace challenging activities, including opportunities to undertake high-quality research across a range of history topics.</a:t>
            </a:r>
            <a:br>
              <a:rPr lang="en-GB" sz="1170"/>
            </a:br>
            <a:br>
              <a:rPr b="1"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Children’s knowledge will be shown by:</a:t>
            </a:r>
            <a:br>
              <a:rPr b="1" lang="en-GB" sz="1260">
                <a:latin typeface="Century Gothic"/>
                <a:ea typeface="Century Gothic"/>
                <a:cs typeface="Century Gothic"/>
                <a:sym typeface="Century Gothic"/>
              </a:rPr>
            </a:br>
            <a:br>
              <a:rPr b="1"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Extended Writing:</a:t>
            </a:r>
            <a:br>
              <a:rPr b="1" lang="en-GB" sz="1260">
                <a:latin typeface="Century Gothic"/>
                <a:ea typeface="Century Gothic"/>
                <a:cs typeface="Century Gothic"/>
                <a:sym typeface="Century Gothic"/>
              </a:rPr>
            </a:br>
            <a:r>
              <a:rPr lang="en-GB" sz="1260">
                <a:latin typeface="Century Gothic"/>
                <a:ea typeface="Century Gothic"/>
                <a:cs typeface="Century Gothic"/>
                <a:sym typeface="Century Gothic"/>
              </a:rPr>
              <a:t>Persuasive texts linked to cultures, persuading someone to avoid seuthsayers. </a:t>
            </a:r>
            <a:br>
              <a:rPr lang="en-GB" sz="1260">
                <a:latin typeface="Century Gothic"/>
                <a:ea typeface="Century Gothic"/>
                <a:cs typeface="Century Gothic"/>
                <a:sym typeface="Century Gothic"/>
              </a:rPr>
            </a:br>
            <a:r>
              <a:rPr lang="en-GB" sz="1260">
                <a:latin typeface="Century Gothic"/>
                <a:ea typeface="Century Gothic"/>
                <a:cs typeface="Century Gothic"/>
                <a:sym typeface="Century Gothic"/>
              </a:rPr>
              <a:t>Myths and Sagas</a:t>
            </a:r>
            <a:br>
              <a:rPr lang="en-GB" sz="1260">
                <a:latin typeface="Century Gothic"/>
                <a:ea typeface="Century Gothic"/>
                <a:cs typeface="Century Gothic"/>
                <a:sym typeface="Century Gothic"/>
              </a:rPr>
            </a:br>
            <a:r>
              <a:rPr lang="en-GB" sz="1260">
                <a:latin typeface="Century Gothic"/>
                <a:ea typeface="Century Gothic"/>
                <a:cs typeface="Century Gothic"/>
                <a:sym typeface="Century Gothic"/>
              </a:rPr>
              <a:t>Warning Tales linked to myths and legends from the Mayans. </a:t>
            </a:r>
            <a:br>
              <a:rPr lang="en-GB" sz="1260">
                <a:latin typeface="Century Gothic"/>
                <a:ea typeface="Century Gothic"/>
                <a:cs typeface="Century Gothic"/>
                <a:sym typeface="Century Gothic"/>
              </a:rPr>
            </a:br>
            <a:r>
              <a:rPr b="1" lang="en-GB" sz="1260">
                <a:latin typeface="Century Gothic"/>
                <a:ea typeface="Century Gothic"/>
                <a:cs typeface="Century Gothic"/>
                <a:sym typeface="Century Gothic"/>
              </a:rPr>
              <a:t>Purposeful Outcome – </a:t>
            </a:r>
            <a:r>
              <a:rPr b="1" lang="en-GB" sz="1260">
                <a:solidFill>
                  <a:srgbClr val="000000"/>
                </a:solidFill>
                <a:latin typeface="Century Gothic"/>
                <a:ea typeface="Century Gothic"/>
                <a:cs typeface="Century Gothic"/>
                <a:sym typeface="Century Gothic"/>
              </a:rPr>
              <a:t>To create a blog/website showing our experiences throughout the topic.</a:t>
            </a:r>
            <a:endParaRPr b="1" sz="1260">
              <a:solidFill>
                <a:srgbClr val="000000"/>
              </a:solidFill>
              <a:latin typeface="Century Gothic"/>
              <a:ea typeface="Century Gothic"/>
              <a:cs typeface="Century Gothic"/>
              <a:sym typeface="Century Gothic"/>
            </a:endParaRPr>
          </a:p>
        </p:txBody>
      </p:sp>
      <p:sp>
        <p:nvSpPr>
          <p:cNvPr id="98" name="Google Shape;98;p2"/>
          <p:cNvSpPr txBox="1"/>
          <p:nvPr>
            <p:ph idx="11" type="ftr"/>
          </p:nvPr>
        </p:nvSpPr>
        <p:spPr>
          <a:xfrm>
            <a:off x="1831180" y="9143297"/>
            <a:ext cx="3195638" cy="52740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800">
                <a:solidFill>
                  <a:srgbClr val="2E75B5"/>
                </a:solidFill>
                <a:latin typeface="Century Gothic"/>
                <a:ea typeface="Century Gothic"/>
                <a:cs typeface="Century Gothic"/>
                <a:sym typeface="Century Gothic"/>
              </a:rPr>
              <a:t>Create  Explore  Discover</a:t>
            </a:r>
            <a:endParaRPr/>
          </a:p>
        </p:txBody>
      </p:sp>
      <p:pic>
        <p:nvPicPr>
          <p:cNvPr id="99" name="Google Shape;99;p2"/>
          <p:cNvPicPr preferRelativeResize="0"/>
          <p:nvPr/>
        </p:nvPicPr>
        <p:blipFill rotWithShape="1">
          <a:blip r:embed="rId3">
            <a:alphaModFix/>
          </a:blip>
          <a:srcRect b="0" l="0" r="0" t="0"/>
          <a:stretch/>
        </p:blipFill>
        <p:spPr>
          <a:xfrm>
            <a:off x="3964974" y="881472"/>
            <a:ext cx="2123687" cy="10935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3"/>
          <p:cNvSpPr txBox="1"/>
          <p:nvPr>
            <p:ph type="title"/>
          </p:nvPr>
        </p:nvSpPr>
        <p:spPr>
          <a:xfrm>
            <a:off x="416718" y="527405"/>
            <a:ext cx="5915025" cy="8420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E75B5"/>
              </a:buClr>
              <a:buSzPts val="2000"/>
              <a:buFont typeface="Century Gothic"/>
              <a:buNone/>
            </a:pPr>
            <a:r>
              <a:rPr b="1" lang="en-GB" sz="2000">
                <a:solidFill>
                  <a:srgbClr val="2E75B5"/>
                </a:solidFill>
                <a:latin typeface="Century Gothic"/>
                <a:ea typeface="Century Gothic"/>
                <a:cs typeface="Century Gothic"/>
                <a:sym typeface="Century Gothic"/>
              </a:rPr>
              <a:t>Year 4 Autumn 1 – In Mexico</a:t>
            </a:r>
            <a:endParaRPr b="1" sz="1800">
              <a:latin typeface="Century Gothic"/>
              <a:ea typeface="Century Gothic"/>
              <a:cs typeface="Century Gothic"/>
              <a:sym typeface="Century Gothic"/>
            </a:endParaRPr>
          </a:p>
        </p:txBody>
      </p:sp>
      <p:graphicFrame>
        <p:nvGraphicFramePr>
          <p:cNvPr id="105" name="Google Shape;105;p3"/>
          <p:cNvGraphicFramePr/>
          <p:nvPr/>
        </p:nvGraphicFramePr>
        <p:xfrm>
          <a:off x="416718" y="1199335"/>
          <a:ext cx="3000000" cy="3000000"/>
        </p:xfrm>
        <a:graphic>
          <a:graphicData uri="http://schemas.openxmlformats.org/drawingml/2006/table">
            <a:tbl>
              <a:tblPr bandRow="1" firstRow="1">
                <a:noFill/>
                <a:tableStyleId>{F2651E31-B083-409A-B53D-6194554C5CA1}</a:tableStyleId>
              </a:tblPr>
              <a:tblGrid>
                <a:gridCol w="1319200"/>
                <a:gridCol w="4743450"/>
              </a:tblGrid>
              <a:tr h="38925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Century Gothic"/>
                          <a:ea typeface="Century Gothic"/>
                          <a:cs typeface="Century Gothic"/>
                          <a:sym typeface="Century Gothic"/>
                        </a:rPr>
                        <a:t>Subject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latin typeface="Century Gothic"/>
                          <a:ea typeface="Century Gothic"/>
                          <a:cs typeface="Century Gothic"/>
                          <a:sym typeface="Century Gothic"/>
                        </a:rPr>
                        <a:t>Objective</a:t>
                      </a:r>
                      <a:endParaRPr sz="1400" u="none" cap="none" strike="noStrike"/>
                    </a:p>
                  </a:txBody>
                  <a:tcPr marT="45725" marB="45725" marR="91450" marL="91450"/>
                </a:tc>
              </a:tr>
              <a:tr h="3576225">
                <a:tc>
                  <a:txBody>
                    <a:bodyPr/>
                    <a:lstStyle/>
                    <a:p>
                      <a:pPr indent="0" lvl="0" marL="0" marR="0" rtl="0" algn="l">
                        <a:lnSpc>
                          <a:spcPct val="100000"/>
                        </a:lnSpc>
                        <a:spcBef>
                          <a:spcPts val="0"/>
                        </a:spcBef>
                        <a:spcAft>
                          <a:spcPts val="0"/>
                        </a:spcAft>
                        <a:buClr>
                          <a:srgbClr val="000000"/>
                        </a:buClr>
                        <a:buSzPts val="1350"/>
                        <a:buFont typeface="Arial"/>
                        <a:buNone/>
                      </a:pPr>
                      <a:r>
                        <a:rPr lang="en-GB" sz="1350" u="none" cap="none" strike="noStrike">
                          <a:latin typeface="Century Gothic"/>
                          <a:ea typeface="Century Gothic"/>
                          <a:cs typeface="Century Gothic"/>
                          <a:sym typeface="Century Gothic"/>
                        </a:rPr>
                        <a:t>History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Century Gothic"/>
                          <a:ea typeface="Century Gothic"/>
                          <a:cs typeface="Century Gothic"/>
                          <a:sym typeface="Century Gothic"/>
                        </a:rPr>
                        <a:t>• Use evidence to ask questions and find answers to questions about the past.</a:t>
                      </a:r>
                      <a:endParaRPr sz="1400" u="none" cap="none" strike="noStrike"/>
                    </a:p>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Century Gothic"/>
                          <a:ea typeface="Century Gothic"/>
                          <a:cs typeface="Century Gothic"/>
                          <a:sym typeface="Century Gothic"/>
                        </a:rPr>
                        <a:t>• Suggest suitable sources of evidence for historical enquiries.</a:t>
                      </a:r>
                      <a:endParaRPr sz="1400" u="none" cap="none" strike="noStrike"/>
                    </a:p>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Century Gothic"/>
                          <a:ea typeface="Century Gothic"/>
                          <a:cs typeface="Century Gothic"/>
                          <a:sym typeface="Century Gothic"/>
                        </a:rPr>
                        <a:t>• Use more than one source of evidence for historical enquiry in order to gain a more accurate understanding of history.</a:t>
                      </a:r>
                      <a:endParaRPr sz="1400" u="none" cap="none" strike="noStrike"/>
                    </a:p>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Century Gothic"/>
                          <a:ea typeface="Century Gothic"/>
                          <a:cs typeface="Century Gothic"/>
                          <a:sym typeface="Century Gothic"/>
                        </a:rPr>
                        <a:t>• Describe different accounts of a historical event, explaining some of the reasons why the accounts may differ.</a:t>
                      </a:r>
                      <a:endParaRPr sz="1400" u="none" cap="none" strike="noStrike"/>
                    </a:p>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Century Gothic"/>
                          <a:ea typeface="Century Gothic"/>
                          <a:cs typeface="Century Gothic"/>
                          <a:sym typeface="Century Gothic"/>
                        </a:rPr>
                        <a:t>• Suggest causes and consequences of some of the main events and changes in history.</a:t>
                      </a:r>
                      <a:endParaRPr sz="1400" u="none" cap="none" strike="noStrike"/>
                    </a:p>
                    <a:p>
                      <a:pPr indent="0" lvl="0" marL="0" marR="0" rtl="0" algn="l">
                        <a:lnSpc>
                          <a:spcPct val="100000"/>
                        </a:lnSpc>
                        <a:spcBef>
                          <a:spcPts val="0"/>
                        </a:spcBef>
                        <a:spcAft>
                          <a:spcPts val="0"/>
                        </a:spcAft>
                        <a:buClr>
                          <a:srgbClr val="000000"/>
                        </a:buClr>
                        <a:buSzPts val="1350"/>
                        <a:buFont typeface="Arial"/>
                        <a:buNone/>
                      </a:pPr>
                      <a:r>
                        <a:rPr lang="en-GB" sz="1350" u="none" cap="none" strike="noStrike">
                          <a:solidFill>
                            <a:schemeClr val="dk1"/>
                          </a:solidFill>
                          <a:latin typeface="Century Gothic"/>
                          <a:ea typeface="Century Gothic"/>
                          <a:cs typeface="Century Gothic"/>
                          <a:sym typeface="Century Gothic"/>
                        </a:rPr>
                        <a:t>• Compare some of the times studied with those of other areas of interest around the world.</a:t>
                      </a:r>
                      <a:endParaRPr sz="1400" u="none" cap="none" strike="noStrike"/>
                    </a:p>
                    <a:p>
                      <a:pPr indent="0" lvl="0" marL="0" marR="0" rtl="0" algn="l">
                        <a:lnSpc>
                          <a:spcPct val="100000"/>
                        </a:lnSpc>
                        <a:spcBef>
                          <a:spcPts val="0"/>
                        </a:spcBef>
                        <a:spcAft>
                          <a:spcPts val="0"/>
                        </a:spcAft>
                        <a:buClr>
                          <a:srgbClr val="000000"/>
                        </a:buClr>
                        <a:buSzPts val="1350"/>
                        <a:buFont typeface="Arial"/>
                        <a:buNone/>
                      </a:pPr>
                      <a:r>
                        <a:rPr lang="en-GB" sz="1350" u="none" cap="none" strike="noStrike">
                          <a:solidFill>
                            <a:schemeClr val="dk1"/>
                          </a:solidFill>
                          <a:latin typeface="Century Gothic"/>
                          <a:ea typeface="Century Gothic"/>
                          <a:cs typeface="Century Gothic"/>
                          <a:sym typeface="Century Gothic"/>
                        </a:rPr>
                        <a:t>• Describe the characteristic features of the past, including ideas, beliefs, attitudes and experiences of men, women and children. </a:t>
                      </a:r>
                      <a:endParaRPr sz="1400" u="none" cap="none" strike="noStrike"/>
                    </a:p>
                  </a:txBody>
                  <a:tcPr marT="45725" marB="45725" marR="91450" marL="91450"/>
                </a:tc>
              </a:tr>
              <a:tr h="3313825">
                <a:tc>
                  <a:txBody>
                    <a:bodyPr/>
                    <a:lstStyle/>
                    <a:p>
                      <a:pPr indent="0" lvl="0" marL="0" marR="0" rtl="0" algn="l">
                        <a:lnSpc>
                          <a:spcPct val="100000"/>
                        </a:lnSpc>
                        <a:spcBef>
                          <a:spcPts val="0"/>
                        </a:spcBef>
                        <a:spcAft>
                          <a:spcPts val="0"/>
                        </a:spcAft>
                        <a:buClr>
                          <a:srgbClr val="000000"/>
                        </a:buClr>
                        <a:buSzPts val="1350"/>
                        <a:buFont typeface="Arial"/>
                        <a:buNone/>
                      </a:pPr>
                      <a:r>
                        <a:rPr lang="en-GB" sz="1350" u="none" cap="none" strike="noStrike">
                          <a:latin typeface="Century Gothic"/>
                          <a:ea typeface="Century Gothic"/>
                          <a:cs typeface="Century Gothic"/>
                          <a:sym typeface="Century Gothic"/>
                        </a:rPr>
                        <a:t>Geography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350"/>
                        <a:buFont typeface="Arial"/>
                        <a:buNone/>
                      </a:pPr>
                      <a:r>
                        <a:rPr b="0" i="0" lang="en-GB" sz="1350" u="none" cap="none" strike="noStrike">
                          <a:solidFill>
                            <a:schemeClr val="dk1"/>
                          </a:solidFill>
                          <a:latin typeface="Century Gothic"/>
                          <a:ea typeface="Century Gothic"/>
                          <a:cs typeface="Century Gothic"/>
                          <a:sym typeface="Century Gothic"/>
                        </a:rPr>
                        <a:t>• Explain own views about locations, giving reasons.</a:t>
                      </a:r>
                      <a:endParaRPr sz="1400" u="none" cap="none" strike="noStrike"/>
                    </a:p>
                    <a:p>
                      <a:pPr indent="0" lvl="0" marL="0" marR="0" rtl="0" algn="l">
                        <a:lnSpc>
                          <a:spcPct val="100000"/>
                        </a:lnSpc>
                        <a:spcBef>
                          <a:spcPts val="0"/>
                        </a:spcBef>
                        <a:spcAft>
                          <a:spcPts val="0"/>
                        </a:spcAft>
                        <a:buClr>
                          <a:schemeClr val="dk1"/>
                        </a:buClr>
                        <a:buSzPts val="1350"/>
                        <a:buFont typeface="Arial"/>
                        <a:buNone/>
                      </a:pPr>
                      <a:r>
                        <a:rPr b="0" i="0" lang="en-GB" sz="1350" u="none" cap="none" strike="noStrike">
                          <a:solidFill>
                            <a:schemeClr val="dk1"/>
                          </a:solidFill>
                          <a:latin typeface="Century Gothic"/>
                          <a:ea typeface="Century Gothic"/>
                          <a:cs typeface="Century Gothic"/>
                          <a:sym typeface="Century Gothic"/>
                        </a:rPr>
                        <a:t>• Use a range of resources to identify the key physical and human features of a location. </a:t>
                      </a:r>
                      <a:endParaRPr sz="1400" u="none" cap="none" strike="noStrike"/>
                    </a:p>
                    <a:p>
                      <a:pPr indent="-285750" lvl="0" marL="285750" marR="0" rtl="0" algn="l">
                        <a:lnSpc>
                          <a:spcPct val="100000"/>
                        </a:lnSpc>
                        <a:spcBef>
                          <a:spcPts val="0"/>
                        </a:spcBef>
                        <a:spcAft>
                          <a:spcPts val="0"/>
                        </a:spcAft>
                        <a:buClr>
                          <a:schemeClr val="dk1"/>
                        </a:buClr>
                        <a:buSzPts val="1350"/>
                        <a:buFont typeface="Arial"/>
                        <a:buChar char="•"/>
                      </a:pPr>
                      <a:r>
                        <a:rPr b="0" i="0" lang="en-GB" sz="1350" u="none" cap="none" strike="noStrike">
                          <a:solidFill>
                            <a:schemeClr val="dk1"/>
                          </a:solidFill>
                          <a:latin typeface="Century Gothic"/>
                          <a:ea typeface="Century Gothic"/>
                          <a:cs typeface="Century Gothic"/>
                          <a:sym typeface="Century Gothic"/>
                        </a:rPr>
                        <a:t> Name and locate the Equator, Northern Hemisphere, Southern Hemisphere, the Tropics of Cancer and Capricorn, date time zones. Describe some of the characteristics of these geographical areas.</a:t>
                      </a:r>
                      <a:endParaRPr sz="1400" u="none" cap="none" strike="noStrike"/>
                    </a:p>
                    <a:p>
                      <a:pPr indent="-285750" lvl="0" marL="285750" marR="0" rtl="0" algn="l">
                        <a:lnSpc>
                          <a:spcPct val="100000"/>
                        </a:lnSpc>
                        <a:spcBef>
                          <a:spcPts val="0"/>
                        </a:spcBef>
                        <a:spcAft>
                          <a:spcPts val="0"/>
                        </a:spcAft>
                        <a:buClr>
                          <a:schemeClr val="dk1"/>
                        </a:buClr>
                        <a:buSzPts val="1350"/>
                        <a:buFont typeface="Arial"/>
                        <a:buChar char="•"/>
                      </a:pPr>
                      <a:r>
                        <a:rPr b="0" i="0" lang="en-GB" sz="1350" u="none" cap="none" strike="noStrike">
                          <a:solidFill>
                            <a:schemeClr val="dk1"/>
                          </a:solidFill>
                          <a:latin typeface="Century Gothic"/>
                          <a:ea typeface="Century Gothic"/>
                          <a:cs typeface="Century Gothic"/>
                          <a:sym typeface="Century Gothic"/>
                        </a:rPr>
                        <a:t>Describe geographical similarities and differences between countries.</a:t>
                      </a:r>
                      <a:endParaRPr sz="1400" u="none" cap="none" strike="noStrike"/>
                    </a:p>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Century Gothic"/>
                          <a:ea typeface="Century Gothic"/>
                          <a:cs typeface="Century Gothic"/>
                          <a:sym typeface="Century Gothic"/>
                        </a:rPr>
                        <a:t>• Describe key aspects of: </a:t>
                      </a:r>
                      <a:endParaRPr sz="1400" u="none" cap="none" strike="noStrike"/>
                    </a:p>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Century Gothic"/>
                          <a:ea typeface="Century Gothic"/>
                          <a:cs typeface="Century Gothic"/>
                          <a:sym typeface="Century Gothic"/>
                        </a:rPr>
                        <a:t>• </a:t>
                      </a:r>
                      <a:r>
                        <a:rPr b="1" i="0" lang="en-GB" sz="1350" u="none" cap="none" strike="noStrike">
                          <a:solidFill>
                            <a:schemeClr val="dk1"/>
                          </a:solidFill>
                          <a:latin typeface="Century Gothic"/>
                          <a:ea typeface="Century Gothic"/>
                          <a:cs typeface="Century Gothic"/>
                          <a:sym typeface="Century Gothic"/>
                        </a:rPr>
                        <a:t>physical geography</a:t>
                      </a:r>
                      <a:r>
                        <a:rPr b="0" i="0" lang="en-GB" sz="1350" u="none" cap="none" strike="noStrike">
                          <a:solidFill>
                            <a:schemeClr val="dk1"/>
                          </a:solidFill>
                          <a:latin typeface="Century Gothic"/>
                          <a:ea typeface="Century Gothic"/>
                          <a:cs typeface="Century Gothic"/>
                          <a:sym typeface="Century Gothic"/>
                        </a:rPr>
                        <a:t>, including: rivers, mountains, volcanoes and earthquakes and the water cycle. </a:t>
                      </a:r>
                      <a:endParaRPr sz="1400" u="none" cap="none" strike="noStrike"/>
                    </a:p>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Century Gothic"/>
                          <a:ea typeface="Century Gothic"/>
                          <a:cs typeface="Century Gothic"/>
                          <a:sym typeface="Century Gothic"/>
                        </a:rPr>
                        <a:t>• </a:t>
                      </a:r>
                      <a:r>
                        <a:rPr b="1" i="0" lang="en-GB" sz="1350" u="none" cap="none" strike="noStrike">
                          <a:solidFill>
                            <a:schemeClr val="dk1"/>
                          </a:solidFill>
                          <a:latin typeface="Century Gothic"/>
                          <a:ea typeface="Century Gothic"/>
                          <a:cs typeface="Century Gothic"/>
                          <a:sym typeface="Century Gothic"/>
                        </a:rPr>
                        <a:t>human geography</a:t>
                      </a:r>
                      <a:r>
                        <a:rPr b="0" i="0" lang="en-GB" sz="1350" u="none" cap="none" strike="noStrike">
                          <a:solidFill>
                            <a:schemeClr val="dk1"/>
                          </a:solidFill>
                          <a:latin typeface="Century Gothic"/>
                          <a:ea typeface="Century Gothic"/>
                          <a:cs typeface="Century Gothic"/>
                          <a:sym typeface="Century Gothic"/>
                        </a:rPr>
                        <a:t>, including: settlements and land use.</a:t>
                      </a:r>
                      <a:endParaRPr sz="1400" u="none" cap="none" strike="noStrike"/>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Century Gothic"/>
                        <a:ea typeface="Century Gothic"/>
                        <a:cs typeface="Century Gothic"/>
                        <a:sym typeface="Century Gothic"/>
                      </a:endParaRPr>
                    </a:p>
                  </a:txBody>
                  <a:tcPr marT="45725" marB="45725" marR="91450" marL="91450"/>
                </a:tc>
              </a:tr>
              <a:tr h="3313825">
                <a:tc>
                  <a:txBody>
                    <a:bodyPr/>
                    <a:lstStyle/>
                    <a:p>
                      <a:pPr indent="0" lvl="0" marL="0" marR="0" rtl="0" algn="l">
                        <a:lnSpc>
                          <a:spcPct val="100000"/>
                        </a:lnSpc>
                        <a:spcBef>
                          <a:spcPts val="0"/>
                        </a:spcBef>
                        <a:spcAft>
                          <a:spcPts val="0"/>
                        </a:spcAft>
                        <a:buClr>
                          <a:srgbClr val="000000"/>
                        </a:buClr>
                        <a:buSzPts val="1350"/>
                        <a:buFont typeface="Arial"/>
                        <a:buNone/>
                      </a:pPr>
                      <a:r>
                        <a:rPr lang="en-GB" sz="1350" u="none" cap="none" strike="noStrike">
                          <a:latin typeface="Century Gothic"/>
                          <a:ea typeface="Century Gothic"/>
                          <a:cs typeface="Century Gothic"/>
                          <a:sym typeface="Century Gothic"/>
                        </a:rPr>
                        <a:t>DT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lang="en-GB" sz="1350" u="none" cap="none" strike="noStrike">
                          <a:solidFill>
                            <a:schemeClr val="dk1"/>
                          </a:solidFill>
                          <a:latin typeface="Century Gothic"/>
                          <a:ea typeface="Century Gothic"/>
                          <a:cs typeface="Century Gothic"/>
                          <a:sym typeface="Century Gothic"/>
                        </a:rPr>
                        <a:t>Measure ingredients to the nearest gram accurately, follow a recipe and cook ingredients. </a:t>
                      </a:r>
                      <a:endParaRPr sz="1200" u="none" cap="none" strike="noStrike">
                        <a:latin typeface="Century Gothic"/>
                        <a:ea typeface="Century Gothic"/>
                        <a:cs typeface="Century Gothic"/>
                        <a:sym typeface="Century Gothic"/>
                      </a:endParaRPr>
                    </a:p>
                  </a:txBody>
                  <a:tcPr marT="45725" marB="45725" marR="91450" marL="91450"/>
                </a:tc>
              </a:tr>
            </a:tbl>
          </a:graphicData>
        </a:graphic>
      </p:graphicFrame>
      <p:sp>
        <p:nvSpPr>
          <p:cNvPr id="106" name="Google Shape;106;p3"/>
          <p:cNvSpPr txBox="1"/>
          <p:nvPr>
            <p:ph idx="11" type="ftr"/>
          </p:nvPr>
        </p:nvSpPr>
        <p:spPr>
          <a:xfrm>
            <a:off x="1924050" y="9185098"/>
            <a:ext cx="3195638" cy="52740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GB" sz="1800">
                <a:solidFill>
                  <a:srgbClr val="2E75B5"/>
                </a:solidFill>
                <a:latin typeface="Century Gothic"/>
                <a:ea typeface="Century Gothic"/>
                <a:cs typeface="Century Gothic"/>
                <a:sym typeface="Century Gothic"/>
              </a:rPr>
              <a:t>Create  Explore  Discover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4"/>
          <p:cNvSpPr txBox="1"/>
          <p:nvPr/>
        </p:nvSpPr>
        <p:spPr>
          <a:xfrm>
            <a:off x="2863749" y="127042"/>
            <a:ext cx="1540117" cy="2628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8"/>
              <a:buFont typeface="Arial"/>
              <a:buNone/>
            </a:pPr>
            <a:r>
              <a:rPr b="1" i="0" lang="en-GB" sz="1108" u="sng" cap="none" strike="noStrike">
                <a:solidFill>
                  <a:schemeClr val="dk1"/>
                </a:solidFill>
                <a:latin typeface="Century Gothic"/>
                <a:ea typeface="Century Gothic"/>
                <a:cs typeface="Century Gothic"/>
                <a:sym typeface="Century Gothic"/>
              </a:rPr>
              <a:t>Topic Overview</a:t>
            </a:r>
            <a:endParaRPr b="0" i="0" sz="1400" u="none" cap="none" strike="noStrike">
              <a:solidFill>
                <a:srgbClr val="000000"/>
              </a:solidFill>
              <a:latin typeface="Arial"/>
              <a:ea typeface="Arial"/>
              <a:cs typeface="Arial"/>
              <a:sym typeface="Arial"/>
            </a:endParaRPr>
          </a:p>
        </p:txBody>
      </p:sp>
      <p:sp>
        <p:nvSpPr>
          <p:cNvPr id="112" name="Google Shape;112;p4"/>
          <p:cNvSpPr txBox="1"/>
          <p:nvPr/>
        </p:nvSpPr>
        <p:spPr>
          <a:xfrm>
            <a:off x="2014572" y="461583"/>
            <a:ext cx="2820416" cy="667490"/>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46"/>
              <a:buFont typeface="Arial"/>
              <a:buNone/>
            </a:pPr>
            <a:r>
              <a:rPr b="1" i="0" lang="en-GB" sz="1246" u="none" cap="none" strike="noStrike">
                <a:solidFill>
                  <a:schemeClr val="dk1"/>
                </a:solidFill>
                <a:latin typeface="Century Gothic"/>
                <a:ea typeface="Century Gothic"/>
                <a:cs typeface="Century Gothic"/>
                <a:sym typeface="Century Gothic"/>
              </a:rPr>
              <a:t>Title: In Mexico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46"/>
              <a:buFont typeface="Arial"/>
              <a:buNone/>
            </a:pPr>
            <a:r>
              <a:rPr b="1" i="0" lang="en-GB" sz="1246" u="none" cap="none" strike="noStrike">
                <a:solidFill>
                  <a:schemeClr val="dk1"/>
                </a:solidFill>
                <a:latin typeface="Century Gothic"/>
                <a:ea typeface="Century Gothic"/>
                <a:cs typeface="Century Gothic"/>
                <a:sym typeface="Century Gothic"/>
              </a:rPr>
              <a:t>Curriculum Driver: History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46"/>
              <a:buFont typeface="Arial"/>
              <a:buNone/>
            </a:pPr>
            <a:r>
              <a:t/>
            </a:r>
            <a:endParaRPr b="1" i="0" sz="1246" u="none" cap="none" strike="noStrike">
              <a:solidFill>
                <a:schemeClr val="dk1"/>
              </a:solidFill>
              <a:latin typeface="Century Gothic"/>
              <a:ea typeface="Century Gothic"/>
              <a:cs typeface="Century Gothic"/>
              <a:sym typeface="Century Gothic"/>
            </a:endParaRPr>
          </a:p>
        </p:txBody>
      </p:sp>
      <p:sp>
        <p:nvSpPr>
          <p:cNvPr id="113" name="Google Shape;113;p4"/>
          <p:cNvSpPr txBox="1"/>
          <p:nvPr/>
        </p:nvSpPr>
        <p:spPr>
          <a:xfrm>
            <a:off x="245330" y="7569322"/>
            <a:ext cx="6333039" cy="173291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Linked Texts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p:txBody>
      </p:sp>
      <p:sp>
        <p:nvSpPr>
          <p:cNvPr id="114" name="Google Shape;114;p4"/>
          <p:cNvSpPr txBox="1"/>
          <p:nvPr/>
        </p:nvSpPr>
        <p:spPr>
          <a:xfrm>
            <a:off x="256667" y="4477129"/>
            <a:ext cx="2241378" cy="114877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Free Writing Stimulus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entury Gothic"/>
                <a:ea typeface="Century Gothic"/>
                <a:cs typeface="Century Gothic"/>
                <a:sym typeface="Century Gothic"/>
              </a:rPr>
              <a:t>Mayan artefacts, photographs, a</a:t>
            </a:r>
            <a:r>
              <a:rPr b="0" i="0" lang="en-GB" sz="1050" u="none" cap="none" strike="noStrike">
                <a:solidFill>
                  <a:schemeClr val="dk1"/>
                </a:solidFill>
                <a:latin typeface="Century Gothic"/>
                <a:ea typeface="Century Gothic"/>
                <a:cs typeface="Century Gothic"/>
                <a:sym typeface="Century Gothic"/>
              </a:rPr>
              <a:t>nd children’s own research.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p:txBody>
      </p:sp>
      <p:sp>
        <p:nvSpPr>
          <p:cNvPr id="115" name="Google Shape;115;p4"/>
          <p:cNvSpPr txBox="1"/>
          <p:nvPr/>
        </p:nvSpPr>
        <p:spPr>
          <a:xfrm>
            <a:off x="256675" y="1682374"/>
            <a:ext cx="6333000" cy="2794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68"/>
              <a:buFont typeface="Arial"/>
              <a:buNone/>
            </a:pPr>
            <a:r>
              <a:rPr b="1" i="0" lang="en-GB" sz="868" u="none" cap="none" strike="noStrike">
                <a:solidFill>
                  <a:schemeClr val="dk1"/>
                </a:solidFill>
                <a:latin typeface="Century Gothic"/>
                <a:ea typeface="Century Gothic"/>
                <a:cs typeface="Century Gothic"/>
                <a:sym typeface="Century Gothic"/>
              </a:rPr>
              <a:t>Coverage (Main Focus)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68"/>
              <a:buFont typeface="Arial"/>
              <a:buNone/>
            </a:pPr>
            <a:r>
              <a:rPr b="0" i="0" lang="en-GB" sz="868" u="none" cap="none" strike="noStrike">
                <a:latin typeface="Century Gothic"/>
                <a:ea typeface="Century Gothic"/>
                <a:cs typeface="Century Gothic"/>
                <a:sym typeface="Century Gothic"/>
              </a:rPr>
              <a:t>List activities</a:t>
            </a:r>
            <a:endParaRPr b="0" i="0" sz="1300" u="none" cap="none" strike="noStrike">
              <a:latin typeface="Arial"/>
              <a:ea typeface="Arial"/>
              <a:cs typeface="Arial"/>
              <a:sym typeface="Arial"/>
            </a:endParaRPr>
          </a:p>
          <a:p>
            <a:pPr indent="-222250" lvl="0" marL="228600" marR="0" rtl="0" algn="l">
              <a:lnSpc>
                <a:spcPct val="100000"/>
              </a:lnSpc>
              <a:spcBef>
                <a:spcPts val="0"/>
              </a:spcBef>
              <a:spcAft>
                <a:spcPts val="0"/>
              </a:spcAft>
              <a:buSzPts val="1000"/>
              <a:buFont typeface="Century Gothic"/>
              <a:buAutoNum type="arabicPeriod"/>
            </a:pPr>
            <a:r>
              <a:rPr b="0" i="0" lang="en-GB" sz="1000" u="none" cap="none" strike="noStrike">
                <a:latin typeface="Century Gothic"/>
                <a:ea typeface="Century Gothic"/>
                <a:cs typeface="Century Gothic"/>
                <a:sym typeface="Century Gothic"/>
              </a:rPr>
              <a:t>HOOK (DT and Art) (photograph) – cooking, mask making, rune writing, hot chocolate. </a:t>
            </a:r>
            <a:endParaRPr b="0" i="0" sz="1300" u="none" cap="none" strike="noStrike">
              <a:latin typeface="Arial"/>
              <a:ea typeface="Arial"/>
              <a:cs typeface="Arial"/>
              <a:sym typeface="Arial"/>
            </a:endParaRPr>
          </a:p>
          <a:p>
            <a:pPr indent="-222250" lvl="0" marL="228600" marR="0" rtl="0" algn="l">
              <a:lnSpc>
                <a:spcPct val="100000"/>
              </a:lnSpc>
              <a:spcBef>
                <a:spcPts val="0"/>
              </a:spcBef>
              <a:spcAft>
                <a:spcPts val="0"/>
              </a:spcAft>
              <a:buSzPts val="1000"/>
              <a:buFont typeface="Century Gothic"/>
              <a:buAutoNum type="arabicPeriod"/>
            </a:pPr>
            <a:r>
              <a:rPr b="0" i="0" lang="en-GB" sz="1000" u="none" cap="none" strike="noStrike">
                <a:latin typeface="Century Gothic"/>
                <a:ea typeface="Century Gothic"/>
                <a:cs typeface="Century Gothic"/>
                <a:sym typeface="Century Gothic"/>
              </a:rPr>
              <a:t>Artefacts and pictures for clues out on tables for the topic. Get children to come up with questions for working wall and think alouds for what they have seen and what they think.</a:t>
            </a:r>
            <a:endParaRPr b="0" i="0" sz="13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latin typeface="Century Gothic"/>
                <a:ea typeface="Century Gothic"/>
                <a:cs typeface="Century Gothic"/>
                <a:sym typeface="Century Gothic"/>
              </a:rPr>
              <a:t>2. Who were the mayans? When did the Mayans live? Where did the Mayans live? (find on a map- Annotating findings on to map-research lesson</a:t>
            </a:r>
            <a:endParaRPr b="0" i="0" sz="10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latin typeface="Century Gothic"/>
                <a:ea typeface="Century Gothic"/>
                <a:cs typeface="Century Gothic"/>
                <a:sym typeface="Century Gothic"/>
              </a:rPr>
              <a:t>3. Then using an atlas and information texts identifying geographical features – rivers, mountains. Why might this have been a dangerous place to settle? – children then write as Mayan’s why they chose to settle in this place and annotate on maps. Debate?</a:t>
            </a:r>
            <a:endParaRPr b="0" i="0" sz="13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latin typeface="Century Gothic"/>
                <a:ea typeface="Century Gothic"/>
                <a:cs typeface="Century Gothic"/>
                <a:sym typeface="Century Gothic"/>
              </a:rPr>
              <a:t>4. How was ancient Mexico different or similar to Leeds? </a:t>
            </a:r>
            <a:endParaRPr b="0" i="0" sz="13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latin typeface="Century Gothic"/>
                <a:ea typeface="Century Gothic"/>
                <a:cs typeface="Century Gothic"/>
                <a:sym typeface="Century Gothic"/>
              </a:rPr>
              <a:t>5. Research carousel – city, work/trade, family life, education? Children choose how they want to respond – free write.</a:t>
            </a:r>
            <a:endParaRPr b="0" i="0" sz="13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latin typeface="Century Gothic"/>
                <a:ea typeface="Century Gothic"/>
                <a:cs typeface="Century Gothic"/>
                <a:sym typeface="Century Gothic"/>
              </a:rPr>
              <a:t>6. Religion day – Gods, beliefs and writing a creation myth. Why were the temples built in pyramids? If they were to have their own religion what would their beliefs/teachings be?</a:t>
            </a:r>
            <a:endParaRPr b="0" i="0" sz="1000" u="none" cap="none" strike="noStrike">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latin typeface="Century Gothic"/>
                <a:ea typeface="Century Gothic"/>
                <a:cs typeface="Century Gothic"/>
                <a:sym typeface="Century Gothic"/>
              </a:rPr>
              <a:t>7.Why did the Mayan civilisation end? Persuasive debate in teams about different theories then writing a persuasive letter to book publisher. </a:t>
            </a:r>
            <a:endParaRPr b="0" i="0" sz="13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latin typeface="Century Gothic"/>
                <a:ea typeface="Century Gothic"/>
                <a:cs typeface="Century Gothic"/>
                <a:sym typeface="Century Gothic"/>
              </a:rPr>
              <a:t>6. Purposeful outcome. – day of the dead celebration. Comparing to modern Mexico. </a:t>
            </a:r>
            <a:endParaRPr b="0" i="0" sz="1300" u="none" cap="none" strike="noStrike">
              <a:latin typeface="Arial"/>
              <a:ea typeface="Arial"/>
              <a:cs typeface="Arial"/>
              <a:sym typeface="Arial"/>
            </a:endParaRPr>
          </a:p>
        </p:txBody>
      </p:sp>
      <p:sp>
        <p:nvSpPr>
          <p:cNvPr id="116" name="Google Shape;116;p4"/>
          <p:cNvSpPr txBox="1"/>
          <p:nvPr/>
        </p:nvSpPr>
        <p:spPr>
          <a:xfrm>
            <a:off x="4907879" y="4500131"/>
            <a:ext cx="1681827" cy="113633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Trips and Experiences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alibri"/>
                <a:ea typeface="Calibri"/>
                <a:cs typeface="Calibri"/>
                <a:sym typeface="Calibri"/>
              </a:rPr>
              <a:t>Experience mock celebrations and cooking opportunities.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alibri"/>
              <a:ea typeface="Calibri"/>
              <a:cs typeface="Calibri"/>
              <a:sym typeface="Calibri"/>
            </a:endParaRPr>
          </a:p>
        </p:txBody>
      </p:sp>
      <p:sp>
        <p:nvSpPr>
          <p:cNvPr id="117" name="Google Shape;117;p4"/>
          <p:cNvSpPr txBox="1"/>
          <p:nvPr/>
        </p:nvSpPr>
        <p:spPr>
          <a:xfrm>
            <a:off x="256667" y="5691815"/>
            <a:ext cx="6321702" cy="262777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Other subject Coverage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entury Gothic"/>
                <a:ea typeface="Century Gothic"/>
                <a:cs typeface="Century Gothic"/>
                <a:sym typeface="Century Gothic"/>
              </a:rPr>
              <a:t>List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Cooking </a:t>
            </a:r>
            <a:r>
              <a:rPr b="0" i="0" lang="en-GB" sz="968" u="none" cap="none" strike="noStrike">
                <a:solidFill>
                  <a:schemeClr val="dk1"/>
                </a:solidFill>
                <a:latin typeface="Century Gothic"/>
                <a:ea typeface="Century Gothic"/>
                <a:cs typeface="Century Gothic"/>
                <a:sym typeface="Century Gothic"/>
              </a:rPr>
              <a:t>– Following a recipe, measuring ingredients and cooking to make tortilla’s and old cocoa hot chocolate.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Geography – </a:t>
            </a:r>
            <a:r>
              <a:rPr b="0" i="0" lang="en-GB" sz="968" u="none" cap="none" strike="noStrike">
                <a:solidFill>
                  <a:schemeClr val="dk1"/>
                </a:solidFill>
                <a:latin typeface="Century Gothic"/>
                <a:ea typeface="Century Gothic"/>
                <a:cs typeface="Century Gothic"/>
                <a:sym typeface="Century Gothic"/>
              </a:rPr>
              <a:t>atlas skills, land use, settlements, rivers, mountains, cities, comparing to UK.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t/>
            </a:r>
            <a:endParaRPr b="0"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Art </a:t>
            </a:r>
            <a:r>
              <a:rPr b="0" i="0" lang="en-GB" sz="968" u="none" cap="none" strike="noStrike">
                <a:solidFill>
                  <a:schemeClr val="dk1"/>
                </a:solidFill>
                <a:latin typeface="Century Gothic"/>
                <a:ea typeface="Century Gothic"/>
                <a:cs typeface="Century Gothic"/>
                <a:sym typeface="Century Gothic"/>
              </a:rPr>
              <a:t>– Mask making for day of the dead and ancient mayan masks,.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68"/>
              <a:buFont typeface="Arial"/>
              <a:buNone/>
            </a:pPr>
            <a:r>
              <a:t/>
            </a:r>
            <a:endParaRPr b="1" i="0" sz="968" u="none" cap="none" strike="noStrike">
              <a:solidFill>
                <a:schemeClr val="dk1"/>
              </a:solidFill>
              <a:latin typeface="Century Gothic"/>
              <a:ea typeface="Century Gothic"/>
              <a:cs typeface="Century Gothic"/>
              <a:sym typeface="Century Gothic"/>
            </a:endParaRPr>
          </a:p>
        </p:txBody>
      </p:sp>
      <p:sp>
        <p:nvSpPr>
          <p:cNvPr id="118" name="Google Shape;118;p4"/>
          <p:cNvSpPr txBox="1"/>
          <p:nvPr/>
        </p:nvSpPr>
        <p:spPr>
          <a:xfrm>
            <a:off x="2570936" y="4477129"/>
            <a:ext cx="2264052" cy="113633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Extended Writing Genres and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entury Gothic"/>
                <a:ea typeface="Century Gothic"/>
                <a:cs typeface="Century Gothic"/>
                <a:sym typeface="Century Gothic"/>
              </a:rPr>
              <a:t>Myth related to Mayan religious beliefs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entury Gothic"/>
                <a:ea typeface="Century Gothic"/>
                <a:cs typeface="Century Gothic"/>
                <a:sym typeface="Century Gothic"/>
              </a:rPr>
              <a:t>Persuasive letter to persuade someone why their theory how the Mayan’s ended is the true one!</a:t>
            </a:r>
            <a:endParaRPr b="0" i="0" sz="1400" u="none" cap="none" strike="noStrike">
              <a:solidFill>
                <a:srgbClr val="000000"/>
              </a:solidFill>
              <a:latin typeface="Arial"/>
              <a:ea typeface="Arial"/>
              <a:cs typeface="Arial"/>
              <a:sym typeface="Arial"/>
            </a:endParaRPr>
          </a:p>
        </p:txBody>
      </p:sp>
      <p:sp>
        <p:nvSpPr>
          <p:cNvPr id="119" name="Google Shape;119;p4"/>
          <p:cNvSpPr txBox="1"/>
          <p:nvPr/>
        </p:nvSpPr>
        <p:spPr>
          <a:xfrm>
            <a:off x="256667" y="414514"/>
            <a:ext cx="1684838" cy="115531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Topic Hook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Century Gothic"/>
                <a:ea typeface="Century Gothic"/>
                <a:cs typeface="Century Gothic"/>
                <a:sym typeface="Century Gothic"/>
              </a:rPr>
              <a:t>Mayan feast (Mayan hot chocolate, Maize tortilla, avocado, honey, sweet potato).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entury Gothic"/>
                <a:ea typeface="Century Gothic"/>
                <a:cs typeface="Century Gothic"/>
                <a:sym typeface="Century Gothic"/>
              </a:rPr>
              <a:t>Children will make own hot chocolate/tortilla. </a:t>
            </a:r>
            <a:endParaRPr b="0" i="0" sz="1400" u="none" cap="none" strike="noStrike">
              <a:solidFill>
                <a:srgbClr val="000000"/>
              </a:solidFill>
              <a:latin typeface="Arial"/>
              <a:ea typeface="Arial"/>
              <a:cs typeface="Arial"/>
              <a:sym typeface="Arial"/>
            </a:endParaRPr>
          </a:p>
        </p:txBody>
      </p:sp>
      <p:sp>
        <p:nvSpPr>
          <p:cNvPr id="120" name="Google Shape;120;p4"/>
          <p:cNvSpPr txBox="1"/>
          <p:nvPr/>
        </p:nvSpPr>
        <p:spPr>
          <a:xfrm>
            <a:off x="4983072" y="448757"/>
            <a:ext cx="1606634" cy="115057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68"/>
              <a:buFont typeface="Arial"/>
              <a:buNone/>
            </a:pPr>
            <a:r>
              <a:rPr b="1" i="0" lang="en-GB" sz="968" u="none" cap="none" strike="noStrike">
                <a:solidFill>
                  <a:schemeClr val="dk1"/>
                </a:solidFill>
                <a:latin typeface="Century Gothic"/>
                <a:ea typeface="Century Gothic"/>
                <a:cs typeface="Century Gothic"/>
                <a:sym typeface="Century Gothic"/>
              </a:rPr>
              <a:t>Topic Outcome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alibri"/>
                <a:ea typeface="Calibri"/>
                <a:cs typeface="Calibri"/>
                <a:sym typeface="Calibri"/>
              </a:rPr>
              <a:t>Modern day Mexico celebration, comparing to ancient mexico</a:t>
            </a:r>
            <a:endParaRPr b="0" i="0" sz="968"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68"/>
              <a:buFont typeface="Arial"/>
              <a:buNone/>
            </a:pPr>
            <a:r>
              <a:rPr b="0" i="0" lang="en-GB" sz="968" u="none" cap="none" strike="noStrike">
                <a:solidFill>
                  <a:schemeClr val="dk1"/>
                </a:solidFill>
                <a:latin typeface="Calibri"/>
                <a:ea typeface="Calibri"/>
                <a:cs typeface="Calibri"/>
                <a:sym typeface="Calibri"/>
              </a:rPr>
              <a:t>Celebration </a:t>
            </a:r>
            <a:r>
              <a:rPr b="0" i="0" lang="en-GB" sz="1000" u="none" cap="none" strike="noStrike">
                <a:solidFill>
                  <a:schemeClr val="dk1"/>
                </a:solidFill>
                <a:latin typeface="Calibri"/>
                <a:ea typeface="Calibri"/>
                <a:cs typeface="Calibri"/>
                <a:sym typeface="Calibri"/>
              </a:rPr>
              <a:t>Día de Muertos. Making sugar skulls. </a:t>
            </a:r>
            <a:endParaRPr b="0" i="0" sz="968" u="none" cap="none" strike="noStrike">
              <a:solidFill>
                <a:schemeClr val="dk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31254" y="7915617"/>
            <a:ext cx="998692" cy="1441962"/>
          </a:xfrm>
          <a:prstGeom prst="rect">
            <a:avLst/>
          </a:prstGeom>
          <a:noFill/>
          <a:ln>
            <a:noFill/>
          </a:ln>
        </p:spPr>
      </p:pic>
      <p:pic>
        <p:nvPicPr>
          <p:cNvPr id="122" name="Google Shape;122;p4"/>
          <p:cNvPicPr preferRelativeResize="0"/>
          <p:nvPr/>
        </p:nvPicPr>
        <p:blipFill rotWithShape="1">
          <a:blip r:embed="rId4">
            <a:alphaModFix/>
          </a:blip>
          <a:srcRect b="0" l="0" r="0" t="0"/>
          <a:stretch/>
        </p:blipFill>
        <p:spPr>
          <a:xfrm>
            <a:off x="1459244" y="7754202"/>
            <a:ext cx="1315072" cy="1603377"/>
          </a:xfrm>
          <a:prstGeom prst="rect">
            <a:avLst/>
          </a:prstGeom>
          <a:noFill/>
          <a:ln>
            <a:noFill/>
          </a:ln>
        </p:spPr>
      </p:pic>
      <p:pic>
        <p:nvPicPr>
          <p:cNvPr id="123" name="Google Shape;123;p4"/>
          <p:cNvPicPr preferRelativeResize="0"/>
          <p:nvPr/>
        </p:nvPicPr>
        <p:blipFill rotWithShape="1">
          <a:blip r:embed="rId5">
            <a:alphaModFix/>
          </a:blip>
          <a:srcRect b="0" l="0" r="0" t="0"/>
          <a:stretch/>
        </p:blipFill>
        <p:spPr>
          <a:xfrm>
            <a:off x="2774316" y="7763019"/>
            <a:ext cx="1228154" cy="1502127"/>
          </a:xfrm>
          <a:prstGeom prst="rect">
            <a:avLst/>
          </a:prstGeom>
          <a:noFill/>
          <a:ln>
            <a:noFill/>
          </a:ln>
        </p:spPr>
      </p:pic>
      <p:pic>
        <p:nvPicPr>
          <p:cNvPr id="124" name="Google Shape;124;p4"/>
          <p:cNvPicPr preferRelativeResize="0"/>
          <p:nvPr/>
        </p:nvPicPr>
        <p:blipFill rotWithShape="1">
          <a:blip r:embed="rId6">
            <a:alphaModFix/>
          </a:blip>
          <a:srcRect b="0" l="0" r="0" t="0"/>
          <a:stretch/>
        </p:blipFill>
        <p:spPr>
          <a:xfrm>
            <a:off x="4031768" y="7800367"/>
            <a:ext cx="1197618" cy="14647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2018-07-04T20:22:24Z</dcterms:created>
  <dc:creator>Kate Standish</dc:creator>
</cp:coreProperties>
</file>