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165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62053-A4DF-4426-A056-3198BC358F63}" type="datetimeFigureOut">
              <a:rPr lang="en-GB" smtClean="0"/>
              <a:t>26/03/2020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26/03/2020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26/03/2020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26/03/2020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26/03/2020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34415"/>
            <a:ext cx="5915025" cy="1914702"/>
          </a:xfrm>
        </p:spPr>
        <p:txBody>
          <a:bodyPr anchor="t">
            <a:normAutofit fontScale="90000"/>
          </a:bodyPr>
          <a:lstStyle/>
          <a:p>
            <a:r>
              <a:rPr lang="en-GB" sz="4400" b="1" dirty="0" smtClean="0">
                <a:solidFill>
                  <a:schemeClr val="accent1">
                    <a:lumMod val="75000"/>
                  </a:schemeClr>
                </a:solidFill>
                <a:latin typeface="Century Gothic" panose="020B0502020202020204" pitchFamily="34" charset="0"/>
              </a:rPr>
              <a:t>EYFS</a:t>
            </a:r>
            <a:r>
              <a:rPr lang="en-GB" sz="4400" b="1" dirty="0">
                <a:solidFill>
                  <a:schemeClr val="accent1">
                    <a:lumMod val="75000"/>
                  </a:schemeClr>
                </a:solidFill>
                <a:latin typeface="Century Gothic" panose="020B0502020202020204" pitchFamily="34" charset="0"/>
              </a:rPr>
              <a:t/>
            </a:r>
            <a:br>
              <a:rPr lang="en-GB" sz="4400" b="1" dirty="0">
                <a:solidFill>
                  <a:schemeClr val="accent1">
                    <a:lumMod val="75000"/>
                  </a:schemeClr>
                </a:solidFill>
                <a:latin typeface="Century Gothic" panose="020B0502020202020204" pitchFamily="34" charset="0"/>
              </a:rPr>
            </a:br>
            <a:r>
              <a:rPr lang="en-GB" sz="4400" b="1" dirty="0" smtClean="0">
                <a:solidFill>
                  <a:schemeClr val="accent1">
                    <a:lumMod val="75000"/>
                  </a:schemeClr>
                </a:solidFill>
                <a:latin typeface="Century Gothic" panose="020B0502020202020204" pitchFamily="34" charset="0"/>
              </a:rPr>
              <a:t>Summer </a:t>
            </a:r>
            <a:r>
              <a:rPr lang="en-GB" sz="4400" b="1" dirty="0">
                <a:solidFill>
                  <a:schemeClr val="accent1">
                    <a:lumMod val="75000"/>
                  </a:schemeClr>
                </a:solidFill>
                <a:latin typeface="Century Gothic" panose="020B0502020202020204" pitchFamily="34" charset="0"/>
              </a:rPr>
              <a:t>1</a:t>
            </a:r>
            <a:br>
              <a:rPr lang="en-GB" sz="4400" b="1" dirty="0">
                <a:solidFill>
                  <a:schemeClr val="accent1">
                    <a:lumMod val="75000"/>
                  </a:schemeClr>
                </a:solidFill>
                <a:latin typeface="Century Gothic" panose="020B0502020202020204" pitchFamily="34" charset="0"/>
              </a:rPr>
            </a:br>
            <a:r>
              <a:rPr lang="en-GB" sz="4400" b="1" dirty="0" smtClean="0">
                <a:solidFill>
                  <a:schemeClr val="accent1">
                    <a:lumMod val="75000"/>
                  </a:schemeClr>
                </a:solidFill>
                <a:latin typeface="Century Gothic" panose="020B0502020202020204" pitchFamily="34" charset="0"/>
              </a:rPr>
              <a:t>Once upon a time</a:t>
            </a: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
            </a:r>
            <a:br>
              <a:rPr lang="en-GB" sz="4800" dirty="0">
                <a:latin typeface="Century Gothic" panose="020B0502020202020204" pitchFamily="34" charset="0"/>
              </a:rPr>
            </a:br>
            <a:r>
              <a:rPr lang="en-GB" sz="4800" dirty="0">
                <a:latin typeface="Century Gothic" panose="020B0502020202020204" pitchFamily="34" charset="0"/>
              </a:rPr>
              <a:t>Curriculum Driver: </a:t>
            </a:r>
            <a:br>
              <a:rPr lang="en-GB" sz="4800" dirty="0">
                <a:latin typeface="Century Gothic" panose="020B0502020202020204" pitchFamily="34" charset="0"/>
              </a:rPr>
            </a:br>
            <a:r>
              <a:rPr lang="en-GB" sz="4800" dirty="0" smtClean="0">
                <a:latin typeface="Century Gothic" panose="020B0502020202020204" pitchFamily="34" charset="0"/>
              </a:rPr>
              <a:t>Literacy</a:t>
            </a:r>
            <a:endParaRPr lang="en-GB" sz="4800" dirty="0">
              <a:latin typeface="Century Gothic" panose="020B0502020202020204" pitchFamily="34" charset="0"/>
            </a:endParaRPr>
          </a:p>
        </p:txBody>
      </p:sp>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8" name="Picture 7">
            <a:extLst>
              <a:ext uri="{FF2B5EF4-FFF2-40B4-BE49-F238E27FC236}">
                <a16:creationId xmlns:a16="http://schemas.microsoft.com/office/drawing/2014/main" id="{00ED6A82-D3F1-4BEF-A7CA-2D8008FED7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1757" y="0"/>
            <a:ext cx="2011613" cy="2084322"/>
          </a:xfrm>
          <a:prstGeom prst="rect">
            <a:avLst/>
          </a:prstGeom>
        </p:spPr>
      </p:pic>
      <p:sp>
        <p:nvSpPr>
          <p:cNvPr id="7" name="AutoShape 8" descr="Image result for once upon a time traditional tal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13623" t="1476" r="13623" b="102"/>
          <a:stretch/>
        </p:blipFill>
        <p:spPr>
          <a:xfrm>
            <a:off x="934278" y="3081130"/>
            <a:ext cx="4989444" cy="3796748"/>
          </a:xfrm>
          <a:prstGeom prst="rect">
            <a:avLst/>
          </a:prstGeom>
        </p:spPr>
      </p:pic>
    </p:spTree>
    <p:extLst>
      <p:ext uri="{BB962C8B-B14F-4D97-AF65-F5344CB8AC3E}">
        <p14:creationId xmlns:p14="http://schemas.microsoft.com/office/powerpoint/2010/main" val="1959480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1028700"/>
            <a:ext cx="5915025" cy="8189270"/>
          </a:xfrm>
        </p:spPr>
        <p:txBody>
          <a:bodyPr anchor="t">
            <a:normAutofit/>
          </a:bodyPr>
          <a:lstStyle/>
          <a:p>
            <a:r>
              <a:rPr lang="en-GB" sz="2000" b="1" dirty="0" smtClean="0">
                <a:solidFill>
                  <a:schemeClr val="accent1">
                    <a:lumMod val="75000"/>
                  </a:schemeClr>
                </a:solidFill>
                <a:latin typeface="Century Gothic" panose="020B0502020202020204" pitchFamily="34" charset="0"/>
              </a:rPr>
              <a:t>EYFS</a:t>
            </a:r>
            <a:r>
              <a:rPr lang="en-GB" sz="2000" b="1" dirty="0">
                <a:solidFill>
                  <a:schemeClr val="accent1">
                    <a:lumMod val="75000"/>
                  </a:schemeClr>
                </a:solidFill>
                <a:latin typeface="Century Gothic" panose="020B0502020202020204" pitchFamily="34" charset="0"/>
              </a:rPr>
              <a:t/>
            </a:r>
            <a:br>
              <a:rPr lang="en-GB" sz="2000" b="1" dirty="0">
                <a:solidFill>
                  <a:schemeClr val="accent1">
                    <a:lumMod val="75000"/>
                  </a:schemeClr>
                </a:solidFill>
                <a:latin typeface="Century Gothic" panose="020B0502020202020204" pitchFamily="34" charset="0"/>
              </a:rPr>
            </a:br>
            <a:r>
              <a:rPr lang="en-GB" sz="2000" b="1" dirty="0" smtClean="0">
                <a:solidFill>
                  <a:schemeClr val="accent1">
                    <a:lumMod val="75000"/>
                  </a:schemeClr>
                </a:solidFill>
                <a:latin typeface="Century Gothic" panose="020B0502020202020204" pitchFamily="34" charset="0"/>
              </a:rPr>
              <a:t>Summer 1 – Once upon a time</a:t>
            </a:r>
            <a:r>
              <a:rPr lang="en-GB" sz="2000" b="1" dirty="0">
                <a:solidFill>
                  <a:schemeClr val="accent1">
                    <a:lumMod val="75000"/>
                  </a:schemeClr>
                </a:solidFill>
                <a:latin typeface="Century Gothic" panose="020B0502020202020204" pitchFamily="34" charset="0"/>
              </a:rPr>
              <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
            </a:r>
            <a:br>
              <a:rPr lang="en-GB" sz="2000" b="1" dirty="0">
                <a:solidFill>
                  <a:schemeClr val="accent1">
                    <a:lumMod val="75000"/>
                  </a:schemeClr>
                </a:solidFill>
                <a:latin typeface="Century Gothic" panose="020B0502020202020204" pitchFamily="34" charset="0"/>
              </a:rPr>
            </a:br>
            <a:r>
              <a:rPr lang="en-GB" sz="1400" b="1" dirty="0">
                <a:latin typeface="Century Gothic" panose="020B0502020202020204" pitchFamily="34" charset="0"/>
              </a:rPr>
              <a:t>Key Curriculum Driver: </a:t>
            </a:r>
            <a:r>
              <a:rPr lang="en-GB" sz="1400" dirty="0" smtClean="0">
                <a:latin typeface="Century Gothic" panose="020B0502020202020204" pitchFamily="34" charset="0"/>
              </a:rPr>
              <a:t>Literacy</a:t>
            </a:r>
            <a:r>
              <a:rPr lang="en-GB" sz="1400" b="1" dirty="0">
                <a:latin typeface="Century Gothic" panose="020B0502020202020204" pitchFamily="34" charset="0"/>
              </a:rPr>
              <a:t/>
            </a:r>
            <a:br>
              <a:rPr lang="en-GB" sz="1400" b="1" dirty="0">
                <a:latin typeface="Century Gothic" panose="020B0502020202020204" pitchFamily="34" charset="0"/>
              </a:rPr>
            </a:br>
            <a:r>
              <a:rPr lang="en-GB" sz="1400" b="1" dirty="0">
                <a:latin typeface="Century Gothic" panose="020B0502020202020204" pitchFamily="34" charset="0"/>
              </a:rPr>
              <a:t/>
            </a:r>
            <a:br>
              <a:rPr lang="en-GB" sz="1400" b="1" dirty="0">
                <a:latin typeface="Century Gothic" panose="020B0502020202020204" pitchFamily="34" charset="0"/>
              </a:rPr>
            </a:br>
            <a:r>
              <a:rPr lang="en-GB" sz="1400" b="1" dirty="0">
                <a:latin typeface="Century Gothic" panose="020B0502020202020204" pitchFamily="34" charset="0"/>
              </a:rPr>
              <a:t>Other Curriculum Areas: </a:t>
            </a:r>
            <a:r>
              <a:rPr lang="en-GB" sz="1400" dirty="0" smtClean="0">
                <a:latin typeface="Century Gothic" panose="020B0502020202020204" pitchFamily="34" charset="0"/>
              </a:rPr>
              <a:t>PSED</a:t>
            </a:r>
            <a:r>
              <a:rPr lang="en-GB" sz="1400" b="1" dirty="0">
                <a:latin typeface="Century Gothic" panose="020B0502020202020204" pitchFamily="34" charset="0"/>
              </a:rPr>
              <a:t/>
            </a:r>
            <a:br>
              <a:rPr lang="en-GB" sz="1400" b="1" dirty="0">
                <a:latin typeface="Century Gothic" panose="020B0502020202020204" pitchFamily="34" charset="0"/>
              </a:rPr>
            </a:br>
            <a:r>
              <a:rPr lang="en-GB" sz="1400" b="1" dirty="0">
                <a:latin typeface="Century Gothic" panose="020B0502020202020204" pitchFamily="34" charset="0"/>
              </a:rPr>
              <a:t/>
            </a:r>
            <a:br>
              <a:rPr lang="en-GB" sz="1400" b="1" dirty="0">
                <a:latin typeface="Century Gothic" panose="020B0502020202020204" pitchFamily="34" charset="0"/>
              </a:rPr>
            </a:br>
            <a:r>
              <a:rPr lang="en-GB" sz="1400" b="1" dirty="0">
                <a:latin typeface="Century Gothic" panose="020B0502020202020204" pitchFamily="34" charset="0"/>
              </a:rPr>
              <a:t>Rationale: </a:t>
            </a:r>
            <a:r>
              <a:rPr lang="en-GB" sz="1400" dirty="0" smtClean="0">
                <a:latin typeface="Century Gothic" panose="020B0502020202020204" pitchFamily="34" charset="0"/>
              </a:rPr>
              <a:t>Once upon a time will provide </a:t>
            </a:r>
            <a:r>
              <a:rPr lang="en-GB" sz="1400" dirty="0">
                <a:latin typeface="Century Gothic" panose="020B0502020202020204" pitchFamily="34" charset="0"/>
              </a:rPr>
              <a:t>children </a:t>
            </a:r>
            <a:r>
              <a:rPr lang="en-GB" sz="1400" dirty="0" smtClean="0">
                <a:latin typeface="Century Gothic" panose="020B0502020202020204" pitchFamily="34" charset="0"/>
              </a:rPr>
              <a:t>with a love of reading and a thirst for reading and a variety of texts. Once upon a time will also provide </a:t>
            </a:r>
            <a:r>
              <a:rPr lang="en-GB" sz="1400" dirty="0">
                <a:latin typeface="Century Gothic" panose="020B0502020202020204" pitchFamily="34" charset="0"/>
              </a:rPr>
              <a:t>many opportunities for </a:t>
            </a:r>
            <a:r>
              <a:rPr lang="en-GB" sz="1400" dirty="0" smtClean="0">
                <a:latin typeface="Century Gothic" panose="020B0502020202020204" pitchFamily="34" charset="0"/>
              </a:rPr>
              <a:t>children to look at different texts and different authors, an opportunity to write in different genres and the ability to use story language in their independent writing. </a:t>
            </a:r>
            <a:br>
              <a:rPr lang="en-GB" sz="1400" dirty="0" smtClean="0">
                <a:latin typeface="Century Gothic" panose="020B0502020202020204" pitchFamily="34" charset="0"/>
              </a:rPr>
            </a:br>
            <a:r>
              <a:rPr lang="en-GB" sz="1400" dirty="0">
                <a:latin typeface="Century Gothic" panose="020B0502020202020204" pitchFamily="34" charset="0"/>
              </a:rPr>
              <a:t/>
            </a:r>
            <a:br>
              <a:rPr lang="en-GB" sz="1400" dirty="0">
                <a:latin typeface="Century Gothic" panose="020B0502020202020204" pitchFamily="34" charset="0"/>
              </a:rPr>
            </a:br>
            <a:r>
              <a:rPr lang="en-GB" sz="1400" dirty="0" smtClean="0">
                <a:latin typeface="Century Gothic" panose="020B0502020202020204" pitchFamily="34" charset="0"/>
              </a:rPr>
              <a:t> </a:t>
            </a:r>
            <a:r>
              <a:rPr lang="en-GB" sz="1400" b="1" dirty="0" smtClean="0">
                <a:latin typeface="Century Gothic" panose="020B0502020202020204" pitchFamily="34" charset="0"/>
              </a:rPr>
              <a:t>By </a:t>
            </a:r>
            <a:r>
              <a:rPr lang="en-GB" sz="1400" b="1" dirty="0">
                <a:latin typeface="Century Gothic" panose="020B0502020202020204" pitchFamily="34" charset="0"/>
              </a:rPr>
              <a:t>the end of this topic, most children will: </a:t>
            </a:r>
            <a:br>
              <a:rPr lang="en-GB" sz="1400" b="1" dirty="0">
                <a:latin typeface="Century Gothic" panose="020B0502020202020204" pitchFamily="34" charset="0"/>
              </a:rPr>
            </a:br>
            <a:r>
              <a:rPr lang="en-GB" sz="1400" b="1" dirty="0">
                <a:latin typeface="Century Gothic" panose="020B0502020202020204" pitchFamily="34" charset="0"/>
              </a:rPr>
              <a:t/>
            </a:r>
            <a:br>
              <a:rPr lang="en-GB" sz="1400" b="1" dirty="0">
                <a:latin typeface="Century Gothic" panose="020B0502020202020204" pitchFamily="34" charset="0"/>
              </a:rPr>
            </a:br>
            <a:r>
              <a:rPr lang="en-GB" sz="1400" dirty="0">
                <a:latin typeface="Century Gothic" panose="020B0502020202020204" pitchFamily="34" charset="0"/>
              </a:rPr>
              <a:t>•Have an excellent knowledge and understanding of </a:t>
            </a:r>
            <a:r>
              <a:rPr lang="en-GB" sz="1400" dirty="0" smtClean="0">
                <a:latin typeface="Century Gothic" panose="020B0502020202020204" pitchFamily="34" charset="0"/>
              </a:rPr>
              <a:t>different texts and genres.</a:t>
            </a:r>
            <a:br>
              <a:rPr lang="en-GB" sz="1400" dirty="0" smtClean="0">
                <a:latin typeface="Century Gothic" panose="020B0502020202020204" pitchFamily="34" charset="0"/>
              </a:rPr>
            </a:br>
            <a:r>
              <a:rPr lang="en-GB" sz="1400" dirty="0" smtClean="0">
                <a:latin typeface="Century Gothic" panose="020B0502020202020204" pitchFamily="34" charset="0"/>
              </a:rPr>
              <a:t>• </a:t>
            </a:r>
            <a:r>
              <a:rPr lang="en-GB" sz="1400" dirty="0">
                <a:latin typeface="Century Gothic" panose="020B0502020202020204" pitchFamily="34" charset="0"/>
              </a:rPr>
              <a:t>The ability to </a:t>
            </a:r>
            <a:r>
              <a:rPr lang="en-GB" sz="1400" dirty="0" smtClean="0">
                <a:latin typeface="Century Gothic" panose="020B0502020202020204" pitchFamily="34" charset="0"/>
              </a:rPr>
              <a:t>use story language in their independent writing.</a:t>
            </a:r>
            <a:br>
              <a:rPr lang="en-GB" sz="1400" dirty="0" smtClean="0">
                <a:latin typeface="Century Gothic" panose="020B0502020202020204" pitchFamily="34" charset="0"/>
              </a:rPr>
            </a:br>
            <a:r>
              <a:rPr lang="en-GB" sz="1400" dirty="0" smtClean="0">
                <a:latin typeface="Century Gothic" panose="020B0502020202020204" pitchFamily="34" charset="0"/>
              </a:rPr>
              <a:t>• </a:t>
            </a:r>
            <a:r>
              <a:rPr lang="en-GB" sz="1400" dirty="0">
                <a:latin typeface="Century Gothic" panose="020B0502020202020204" pitchFamily="34" charset="0"/>
              </a:rPr>
              <a:t>The ability </a:t>
            </a:r>
            <a:r>
              <a:rPr lang="en-GB" sz="1400" dirty="0" smtClean="0">
                <a:latin typeface="Century Gothic" panose="020B0502020202020204" pitchFamily="34" charset="0"/>
              </a:rPr>
              <a:t>to use phonic knowledge in their writing.</a:t>
            </a:r>
            <a:r>
              <a:rPr lang="en-GB" sz="1400" i="1" dirty="0">
                <a:solidFill>
                  <a:srgbClr val="FF0000"/>
                </a:solidFill>
                <a:latin typeface="Century Gothic" panose="020B0502020202020204" pitchFamily="34" charset="0"/>
              </a:rPr>
              <a:t/>
            </a:r>
            <a:br>
              <a:rPr lang="en-GB" sz="1400" i="1" dirty="0">
                <a:solidFill>
                  <a:srgbClr val="FF0000"/>
                </a:solidFill>
                <a:latin typeface="Century Gothic" panose="020B0502020202020204" pitchFamily="34" charset="0"/>
              </a:rPr>
            </a:br>
            <a:r>
              <a:rPr lang="en-GB" sz="1400" dirty="0">
                <a:latin typeface="Century Gothic" panose="020B0502020202020204" pitchFamily="34" charset="0"/>
              </a:rPr>
              <a:t>• </a:t>
            </a:r>
            <a:r>
              <a:rPr lang="en-GB" sz="1400" dirty="0" smtClean="0">
                <a:latin typeface="Century Gothic" panose="020B0502020202020204" pitchFamily="34" charset="0"/>
              </a:rPr>
              <a:t>Use their phonic knowledge to read HF words and irregular common words.</a:t>
            </a:r>
            <a:br>
              <a:rPr lang="en-GB" sz="1400" dirty="0" smtClean="0">
                <a:latin typeface="Century Gothic" panose="020B0502020202020204" pitchFamily="34" charset="0"/>
              </a:rPr>
            </a:br>
            <a:r>
              <a:rPr lang="en-GB" sz="1400" b="1" dirty="0">
                <a:latin typeface="Century Gothic" panose="020B0502020202020204" pitchFamily="34" charset="0"/>
              </a:rPr>
              <a:t/>
            </a:r>
            <a:br>
              <a:rPr lang="en-GB" sz="1400" b="1" dirty="0">
                <a:latin typeface="Century Gothic" panose="020B0502020202020204" pitchFamily="34" charset="0"/>
              </a:rPr>
            </a:br>
            <a:r>
              <a:rPr lang="en-GB" sz="1400" b="1" dirty="0">
                <a:latin typeface="Century Gothic" panose="020B0502020202020204" pitchFamily="34" charset="0"/>
              </a:rPr>
              <a:t>Children’s knowledge will be shown by:</a:t>
            </a:r>
            <a:br>
              <a:rPr lang="en-GB" sz="1400" b="1" dirty="0">
                <a:latin typeface="Century Gothic" panose="020B0502020202020204" pitchFamily="34" charset="0"/>
              </a:rPr>
            </a:br>
            <a:r>
              <a:rPr lang="en-GB" sz="1400" b="1" dirty="0">
                <a:latin typeface="Century Gothic" panose="020B0502020202020204" pitchFamily="34" charset="0"/>
              </a:rPr>
              <a:t/>
            </a:r>
            <a:br>
              <a:rPr lang="en-GB" sz="1400" b="1" dirty="0">
                <a:latin typeface="Century Gothic" panose="020B0502020202020204" pitchFamily="34" charset="0"/>
              </a:rPr>
            </a:br>
            <a:r>
              <a:rPr lang="en-GB" sz="1400" b="1" dirty="0" smtClean="0">
                <a:latin typeface="Century Gothic" panose="020B0502020202020204" pitchFamily="34" charset="0"/>
              </a:rPr>
              <a:t>Writing</a:t>
            </a:r>
            <a:r>
              <a:rPr lang="en-GB" sz="1400" b="1" dirty="0">
                <a:latin typeface="Century Gothic" panose="020B0502020202020204" pitchFamily="34" charset="0"/>
              </a:rPr>
              <a:t>:</a:t>
            </a:r>
            <a:br>
              <a:rPr lang="en-GB" sz="1400" b="1" dirty="0">
                <a:latin typeface="Century Gothic" panose="020B0502020202020204" pitchFamily="34" charset="0"/>
              </a:rPr>
            </a:br>
            <a:r>
              <a:rPr lang="en-GB" sz="1400" dirty="0" smtClean="0">
                <a:latin typeface="Century Gothic" panose="020B0502020202020204" pitchFamily="34" charset="0"/>
              </a:rPr>
              <a:t>Writes more complex sentences.</a:t>
            </a:r>
            <a:br>
              <a:rPr lang="en-GB" sz="1400" dirty="0" smtClean="0">
                <a:latin typeface="Century Gothic" panose="020B0502020202020204" pitchFamily="34" charset="0"/>
              </a:rPr>
            </a:br>
            <a:r>
              <a:rPr lang="en-GB" sz="1400" dirty="0" smtClean="0">
                <a:latin typeface="Century Gothic" panose="020B0502020202020204" pitchFamily="34" charset="0"/>
              </a:rPr>
              <a:t>Begin to break the flow of speech into words.</a:t>
            </a:r>
            <a:br>
              <a:rPr lang="en-GB" sz="1400" dirty="0" smtClean="0">
                <a:latin typeface="Century Gothic" panose="020B0502020202020204" pitchFamily="34" charset="0"/>
              </a:rPr>
            </a:br>
            <a:r>
              <a:rPr lang="en-GB" sz="1400" dirty="0" smtClean="0">
                <a:latin typeface="Century Gothic" panose="020B0502020202020204" pitchFamily="34" charset="0"/>
              </a:rPr>
              <a:t>Hears and says initial and final letter sounds in words. </a:t>
            </a:r>
            <a:br>
              <a:rPr lang="en-GB" sz="1400" dirty="0" smtClean="0">
                <a:latin typeface="Century Gothic" panose="020B0502020202020204" pitchFamily="34" charset="0"/>
              </a:rPr>
            </a:br>
            <a:r>
              <a:rPr lang="en-GB" sz="1400" dirty="0" smtClean="0">
                <a:latin typeface="Century Gothic" panose="020B0502020202020204" pitchFamily="34" charset="0"/>
              </a:rPr>
              <a:t>Writes own names and other things such as labels.</a:t>
            </a:r>
            <a:r>
              <a:rPr lang="en-GB" sz="1400" dirty="0">
                <a:latin typeface="Century Gothic" panose="020B0502020202020204" pitchFamily="34" charset="0"/>
              </a:rPr>
              <a:t/>
            </a:r>
            <a:br>
              <a:rPr lang="en-GB" sz="1400" dirty="0">
                <a:latin typeface="Century Gothic" panose="020B0502020202020204" pitchFamily="34" charset="0"/>
              </a:rPr>
            </a:br>
            <a:r>
              <a:rPr lang="en-GB" sz="1400" dirty="0">
                <a:latin typeface="Century Gothic" panose="020B0502020202020204" pitchFamily="34" charset="0"/>
              </a:rPr>
              <a:t/>
            </a:r>
            <a:br>
              <a:rPr lang="en-GB" sz="1400" dirty="0">
                <a:latin typeface="Century Gothic" panose="020B0502020202020204" pitchFamily="34" charset="0"/>
              </a:rPr>
            </a:br>
            <a:r>
              <a:rPr lang="en-GB" sz="1400" b="1" dirty="0">
                <a:latin typeface="Century Gothic" panose="020B0502020202020204" pitchFamily="34" charset="0"/>
              </a:rPr>
              <a:t>Purposeful Outcome – </a:t>
            </a:r>
            <a:r>
              <a:rPr lang="en-GB" sz="1400" b="1" dirty="0">
                <a:solidFill>
                  <a:srgbClr val="FF0000"/>
                </a:solidFill>
                <a:latin typeface="Century Gothic" panose="020B0502020202020204" pitchFamily="34" charset="0"/>
              </a:rPr>
              <a:t>Added by class teachers after </a:t>
            </a:r>
            <a:r>
              <a:rPr lang="en-GB" sz="1400" b="1" dirty="0" err="1">
                <a:solidFill>
                  <a:srgbClr val="FF0000"/>
                </a:solidFill>
                <a:latin typeface="Century Gothic" panose="020B0502020202020204" pitchFamily="34" charset="0"/>
              </a:rPr>
              <a:t>completeing</a:t>
            </a:r>
            <a:r>
              <a:rPr lang="en-GB" sz="1400" b="1" dirty="0">
                <a:solidFill>
                  <a:srgbClr val="FF0000"/>
                </a:solidFill>
                <a:latin typeface="Century Gothic" panose="020B0502020202020204" pitchFamily="34" charset="0"/>
              </a:rPr>
              <a:t> topic web. </a:t>
            </a:r>
            <a:r>
              <a:rPr lang="en-GB" sz="1400" b="1" dirty="0">
                <a:latin typeface="Century Gothic" panose="020B0502020202020204" pitchFamily="34" charset="0"/>
              </a:rPr>
              <a:t/>
            </a:r>
            <a:br>
              <a:rPr lang="en-GB" sz="1400" b="1" dirty="0">
                <a:latin typeface="Century Gothic" panose="020B0502020202020204" pitchFamily="34" charset="0"/>
              </a:rPr>
            </a:br>
            <a:endParaRPr lang="en-GB" sz="1400" b="1" dirty="0">
              <a:latin typeface="Century Gothic" panose="020B0502020202020204" pitchFamily="34" charset="0"/>
            </a:endParaRPr>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3623" t="1476" r="13623" b="102"/>
          <a:stretch/>
        </p:blipFill>
        <p:spPr>
          <a:xfrm>
            <a:off x="4334291" y="144117"/>
            <a:ext cx="2324925" cy="1769166"/>
          </a:xfrm>
          <a:prstGeom prst="rect">
            <a:avLst/>
          </a:prstGeom>
        </p:spPr>
      </p:pic>
    </p:spTree>
    <p:extLst>
      <p:ext uri="{BB962C8B-B14F-4D97-AF65-F5344CB8AC3E}">
        <p14:creationId xmlns:p14="http://schemas.microsoft.com/office/powerpoint/2010/main" val="32050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658056"/>
            <a:ext cx="5915025" cy="8420100"/>
          </a:xfrm>
        </p:spPr>
        <p:txBody>
          <a:bodyPr anchor="t">
            <a:normAutofit/>
          </a:bodyPr>
          <a:lstStyle/>
          <a:p>
            <a:r>
              <a:rPr lang="en-GB" sz="2000" b="1" dirty="0" smtClean="0">
                <a:solidFill>
                  <a:schemeClr val="accent1">
                    <a:lumMod val="75000"/>
                  </a:schemeClr>
                </a:solidFill>
                <a:latin typeface="Century Gothic" panose="020B0502020202020204" pitchFamily="34" charset="0"/>
              </a:rPr>
              <a:t>EYFA</a:t>
            </a:r>
            <a:r>
              <a:rPr lang="en-GB" sz="2000" b="1" dirty="0">
                <a:solidFill>
                  <a:schemeClr val="accent1">
                    <a:lumMod val="75000"/>
                  </a:schemeClr>
                </a:solidFill>
                <a:latin typeface="Century Gothic" panose="020B0502020202020204" pitchFamily="34" charset="0"/>
              </a:rPr>
              <a:t/>
            </a:r>
            <a:br>
              <a:rPr lang="en-GB" sz="2000" b="1" dirty="0">
                <a:solidFill>
                  <a:schemeClr val="accent1">
                    <a:lumMod val="75000"/>
                  </a:schemeClr>
                </a:solidFill>
                <a:latin typeface="Century Gothic" panose="020B0502020202020204" pitchFamily="34" charset="0"/>
              </a:rPr>
            </a:br>
            <a:r>
              <a:rPr lang="en-GB" sz="2000" b="1" dirty="0" smtClean="0">
                <a:solidFill>
                  <a:schemeClr val="accent1">
                    <a:lumMod val="75000"/>
                  </a:schemeClr>
                </a:solidFill>
                <a:latin typeface="Century Gothic" panose="020B0502020202020204" pitchFamily="34" charset="0"/>
              </a:rPr>
              <a:t>Summer</a:t>
            </a:r>
            <a:r>
              <a:rPr lang="en-GB" sz="2000" b="1" dirty="0" smtClean="0">
                <a:solidFill>
                  <a:schemeClr val="accent1">
                    <a:lumMod val="75000"/>
                  </a:schemeClr>
                </a:solidFill>
                <a:latin typeface="Century Gothic" panose="020B0502020202020204" pitchFamily="34" charset="0"/>
              </a:rPr>
              <a:t> </a:t>
            </a:r>
            <a:r>
              <a:rPr lang="en-GB" sz="2000" b="1" dirty="0">
                <a:solidFill>
                  <a:schemeClr val="accent1">
                    <a:lumMod val="75000"/>
                  </a:schemeClr>
                </a:solidFill>
                <a:latin typeface="Century Gothic" panose="020B0502020202020204" pitchFamily="34" charset="0"/>
              </a:rPr>
              <a:t>1 </a:t>
            </a:r>
            <a:r>
              <a:rPr lang="en-GB" sz="2000" b="1" dirty="0" smtClean="0">
                <a:solidFill>
                  <a:schemeClr val="accent1">
                    <a:lumMod val="75000"/>
                  </a:schemeClr>
                </a:solidFill>
                <a:latin typeface="Century Gothic" panose="020B0502020202020204" pitchFamily="34" charset="0"/>
              </a:rPr>
              <a:t>– </a:t>
            </a:r>
            <a:r>
              <a:rPr lang="en-GB" sz="2000" b="1" dirty="0" smtClean="0">
                <a:solidFill>
                  <a:schemeClr val="accent1">
                    <a:lumMod val="75000"/>
                  </a:schemeClr>
                </a:solidFill>
                <a:latin typeface="Century Gothic" panose="020B0502020202020204" pitchFamily="34" charset="0"/>
              </a:rPr>
              <a:t>Once upon a time </a:t>
            </a:r>
            <a:r>
              <a:rPr lang="en-GB" sz="4800" dirty="0">
                <a:latin typeface="Century Gothic" panose="020B0502020202020204" pitchFamily="34" charset="0"/>
              </a:rPr>
              <a:t/>
            </a:r>
            <a:br>
              <a:rPr lang="en-GB" sz="4800"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r>
              <a:rPr lang="en-GB" sz="1800" b="1" dirty="0">
                <a:latin typeface="Century Gothic" panose="020B0502020202020204" pitchFamily="34" charset="0"/>
              </a:rPr>
              <a:t/>
            </a:r>
            <a:br>
              <a:rPr lang="en-GB" sz="1800" b="1" dirty="0">
                <a:latin typeface="Century Gothic" panose="020B0502020202020204" pitchFamily="34" charset="0"/>
              </a:rPr>
            </a:br>
            <a:endParaRPr lang="en-GB" sz="1800" b="1"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9266785"/>
              </p:ext>
            </p:extLst>
          </p:nvPr>
        </p:nvGraphicFramePr>
        <p:xfrm>
          <a:off x="416718" y="1530767"/>
          <a:ext cx="6062662" cy="9226972"/>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76670">
                <a:tc>
                  <a:txBody>
                    <a:bodyPr/>
                    <a:lstStyle/>
                    <a:p>
                      <a:r>
                        <a:rPr lang="en-GB" sz="2000" dirty="0">
                          <a:latin typeface="Century Gothic" panose="020B0502020202020204" pitchFamily="34" charset="0"/>
                        </a:rPr>
                        <a:t>Subject</a:t>
                      </a:r>
                    </a:p>
                  </a:txBody>
                  <a:tcPr/>
                </a:tc>
                <a:tc>
                  <a:txBody>
                    <a:bodyPr/>
                    <a:lstStyle/>
                    <a:p>
                      <a:r>
                        <a:rPr lang="en-GB" sz="2000">
                          <a:latin typeface="Century Gothic" panose="020B0502020202020204" pitchFamily="34" charset="0"/>
                        </a:rPr>
                        <a:t>Objective</a:t>
                      </a:r>
                      <a:endParaRPr lang="en-GB" sz="2000" dirty="0">
                        <a:latin typeface="Century Gothic" panose="020B0502020202020204" pitchFamily="34" charset="0"/>
                      </a:endParaRPr>
                    </a:p>
                  </a:txBody>
                  <a:tcPr/>
                </a:tc>
                <a:extLst>
                  <a:ext uri="{0D108BD9-81ED-4DB2-BD59-A6C34878D82A}">
                    <a16:rowId xmlns:a16="http://schemas.microsoft.com/office/drawing/2014/main" val="2171805527"/>
                  </a:ext>
                </a:extLst>
              </a:tr>
              <a:tr h="5823900">
                <a:tc>
                  <a:txBody>
                    <a:bodyPr/>
                    <a:lstStyle/>
                    <a:p>
                      <a:r>
                        <a:rPr lang="en-GB" dirty="0" smtClean="0">
                          <a:latin typeface="Century Gothic" panose="020B0502020202020204" pitchFamily="34" charset="0"/>
                        </a:rPr>
                        <a:t>PSED</a:t>
                      </a: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r>
                        <a:rPr lang="en-GB" dirty="0" smtClean="0">
                          <a:latin typeface="Century Gothic" panose="020B0502020202020204" pitchFamily="34" charset="0"/>
                        </a:rPr>
                        <a:t>CLL</a:t>
                      </a: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r>
                        <a:rPr lang="en-GB" dirty="0" smtClean="0">
                          <a:latin typeface="Century Gothic" panose="020B0502020202020204" pitchFamily="34" charset="0"/>
                        </a:rPr>
                        <a:t>Maths</a:t>
                      </a: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endParaRPr lang="en-GB" dirty="0" smtClean="0">
                        <a:latin typeface="Century Gothic" panose="020B0502020202020204" pitchFamily="34" charset="0"/>
                      </a:endParaRPr>
                    </a:p>
                    <a:p>
                      <a:r>
                        <a:rPr lang="en-GB" dirty="0" err="1" smtClean="0">
                          <a:latin typeface="Century Gothic" panose="020B0502020202020204" pitchFamily="34" charset="0"/>
                        </a:rPr>
                        <a:t>Litearcy</a:t>
                      </a:r>
                      <a:endParaRPr lang="en-GB" dirty="0" smtClean="0">
                        <a:latin typeface="Century Gothic" panose="020B050202020202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dk1"/>
                          </a:solidFill>
                          <a:effectLst/>
                          <a:latin typeface="+mn-lt"/>
                          <a:ea typeface="+mn-ea"/>
                          <a:cs typeface="+mn-cs"/>
                        </a:rPr>
                        <a:t>Children play co-operatively, taking turns with others. They take account of one another’s ideas about how to organise their activity</a:t>
                      </a:r>
                      <a:endParaRPr lang="en-GB" sz="1350" kern="1200" dirty="0" smtClean="0">
                        <a:solidFill>
                          <a:schemeClr val="dk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dk1"/>
                          </a:solidFill>
                          <a:effectLst/>
                          <a:latin typeface="+mn-lt"/>
                          <a:ea typeface="+mn-ea"/>
                          <a:cs typeface="+mn-cs"/>
                        </a:rPr>
                        <a:t>Children are confident to try new activities, &amp; say why they like some activities more than others. They are confident to speak in a familiar group, will talk about their ideas, &amp; will choose the resources they need for their chosen activities. </a:t>
                      </a:r>
                    </a:p>
                    <a:p>
                      <a:pPr marL="0" marR="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dk1"/>
                          </a:solidFill>
                          <a:effectLst/>
                          <a:latin typeface="+mn-lt"/>
                          <a:ea typeface="+mn-ea"/>
                          <a:cs typeface="+mn-cs"/>
                        </a:rPr>
                        <a:t>Children listen attentively in a range of situations. They listen to stories, accurately anticipating key events &amp; respond to what they hear with relevant comments, questions or actions. They give their attention to what others say &amp; respond appropriately, while engaged in another</a:t>
                      </a:r>
                      <a:r>
                        <a:rPr lang="en-GB" sz="1350" kern="1200" dirty="0" smtClean="0">
                          <a:solidFill>
                            <a:schemeClr val="dk1"/>
                          </a:solidFill>
                          <a:effectLst/>
                          <a:latin typeface="+mn-lt"/>
                          <a:ea typeface="+mn-ea"/>
                          <a:cs typeface="+mn-cs"/>
                        </a:rPr>
                        <a:t>.                                                                                                                                                        </a:t>
                      </a:r>
                    </a:p>
                    <a:p>
                      <a:r>
                        <a:rPr lang="en-GB" sz="1350" b="1" kern="1200" dirty="0" smtClean="0">
                          <a:solidFill>
                            <a:schemeClr val="dk1"/>
                          </a:solidFill>
                          <a:effectLst/>
                          <a:latin typeface="+mn-lt"/>
                          <a:ea typeface="+mn-ea"/>
                          <a:cs typeface="+mn-cs"/>
                        </a:rPr>
                        <a:t>Children follow instructions involving several ideas or actions. They answer ‘how’ and ‘why’ questions about their experiences and in response to stories or events</a:t>
                      </a:r>
                      <a:r>
                        <a:rPr lang="en-GB" sz="1350" kern="1200" dirty="0" smtClean="0">
                          <a:solidFill>
                            <a:schemeClr val="dk1"/>
                          </a:solidFill>
                          <a:effectLst/>
                          <a:latin typeface="+mn-lt"/>
                          <a:ea typeface="+mn-ea"/>
                          <a:cs typeface="+mn-cs"/>
                        </a:rPr>
                        <a:t>.</a:t>
                      </a:r>
                    </a:p>
                    <a:p>
                      <a:r>
                        <a:rPr lang="en-GB" sz="1350" b="1" kern="1200" dirty="0" smtClean="0">
                          <a:solidFill>
                            <a:schemeClr val="dk1"/>
                          </a:solidFill>
                          <a:effectLst/>
                          <a:latin typeface="+mn-lt"/>
                          <a:ea typeface="+mn-ea"/>
                          <a:cs typeface="+mn-cs"/>
                        </a:rPr>
                        <a:t>Children express themselves effectively, showing awareness of listeners’ needs. They use past, present &amp; future forms accurately when talking about events that have happened or are to happen in the future. They develop their own narratives and explanations by connecting ideas or events.</a:t>
                      </a:r>
                      <a:endParaRPr lang="en-GB" sz="1350" kern="1200" dirty="0" smtClean="0">
                        <a:solidFill>
                          <a:schemeClr val="dk1"/>
                        </a:solidFill>
                        <a:effectLst/>
                        <a:latin typeface="+mn-lt"/>
                        <a:ea typeface="+mn-ea"/>
                        <a:cs typeface="+mn-cs"/>
                      </a:endParaRPr>
                    </a:p>
                    <a:p>
                      <a:r>
                        <a:rPr lang="en-GB" sz="1350" b="1" kern="1200" dirty="0" smtClean="0">
                          <a:solidFill>
                            <a:schemeClr val="dk1"/>
                          </a:solidFill>
                          <a:effectLst/>
                          <a:latin typeface="+mn-lt"/>
                          <a:ea typeface="+mn-ea"/>
                          <a:cs typeface="+mn-cs"/>
                        </a:rPr>
                        <a:t>Children count reliably with numbers from one to 20, place them in order&amp; say which number is one more or one less than a given number. Using quantities &amp; objects, they add &amp; subtract two single-digit numbers &amp; count on or back to find the answer. </a:t>
                      </a:r>
                      <a:endParaRPr lang="en-GB" sz="1350" kern="1200" dirty="0" smtClean="0">
                        <a:solidFill>
                          <a:schemeClr val="dk1"/>
                        </a:solidFill>
                        <a:effectLst/>
                        <a:latin typeface="+mn-lt"/>
                        <a:ea typeface="+mn-ea"/>
                        <a:cs typeface="+mn-cs"/>
                      </a:endParaRPr>
                    </a:p>
                    <a:p>
                      <a:r>
                        <a:rPr lang="en-GB" sz="1350" b="1" kern="1200" dirty="0" smtClean="0">
                          <a:solidFill>
                            <a:schemeClr val="dk1"/>
                          </a:solidFill>
                          <a:effectLst/>
                          <a:latin typeface="+mn-lt"/>
                          <a:ea typeface="+mn-ea"/>
                          <a:cs typeface="+mn-cs"/>
                        </a:rPr>
                        <a:t>They recognise, create and describe patterns. They explore characteristics of everyday objects and shapes &amp; use mathematical language to describe them.</a:t>
                      </a:r>
                      <a:endParaRPr lang="en-GB" sz="1350" kern="1200" dirty="0" smtClean="0">
                        <a:solidFill>
                          <a:schemeClr val="dk1"/>
                        </a:solidFill>
                        <a:effectLst/>
                        <a:latin typeface="+mn-lt"/>
                        <a:ea typeface="+mn-ea"/>
                        <a:cs typeface="+mn-cs"/>
                      </a:endParaRPr>
                    </a:p>
                    <a:p>
                      <a:r>
                        <a:rPr lang="en-GB" sz="1350" b="1" kern="1200" dirty="0" smtClean="0">
                          <a:solidFill>
                            <a:schemeClr val="dk1"/>
                          </a:solidFill>
                          <a:effectLst/>
                          <a:latin typeface="+mn-lt"/>
                          <a:ea typeface="+mn-ea"/>
                          <a:cs typeface="+mn-cs"/>
                        </a:rPr>
                        <a:t>Children read and understand simple sentences. They use phonic knowledge to decode regular words &amp; read them aloud accurately. They also read some common irregular words. They demonstrate understanding when talking with others about what they have read.</a:t>
                      </a:r>
                      <a:endParaRPr lang="en-GB" sz="1350" kern="1200" dirty="0" smtClean="0">
                        <a:solidFill>
                          <a:schemeClr val="dk1"/>
                        </a:solidFill>
                        <a:effectLst/>
                        <a:latin typeface="+mn-lt"/>
                        <a:ea typeface="+mn-ea"/>
                        <a:cs typeface="+mn-cs"/>
                      </a:endParaRPr>
                    </a:p>
                    <a:p>
                      <a:r>
                        <a:rPr lang="en-GB" sz="1350" b="1" kern="1200" dirty="0" smtClean="0">
                          <a:solidFill>
                            <a:schemeClr val="dk1"/>
                          </a:solidFill>
                          <a:effectLst/>
                          <a:latin typeface="+mn-lt"/>
                          <a:ea typeface="+mn-ea"/>
                          <a:cs typeface="+mn-cs"/>
                        </a:rPr>
                        <a:t>Children use their phonic knowledge to write words in ways which match their spoken sounds. They also write some irregular common words. They write simple sentences which can be read by themselves&amp; others. Some words are spelt correctly and others are phonetically plausible.</a:t>
                      </a:r>
                      <a:endParaRPr lang="en-GB" sz="135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677294665"/>
                  </a:ext>
                </a:extLst>
              </a:tr>
              <a:tr h="1126912">
                <a:tc>
                  <a:txBody>
                    <a:bodyPr/>
                    <a:lstStyle/>
                    <a:p>
                      <a:endParaRPr lang="en-GB" dirty="0">
                        <a:latin typeface="Century Gothic" panose="020B0502020202020204" pitchFamily="34" charset="0"/>
                      </a:endParaRPr>
                    </a:p>
                  </a:txBody>
                  <a:tcPr/>
                </a:tc>
                <a:tc>
                  <a:txBody>
                    <a:bodyPr/>
                    <a:lstStyle/>
                    <a:p>
                      <a:pPr marL="0" indent="0">
                        <a:buFont typeface="Arial" panose="020B0604020202020204" pitchFamily="34" charset="0"/>
                        <a:buNone/>
                      </a:pPr>
                      <a:endParaRPr lang="en-GB" sz="12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
        <p:nvSpPr>
          <p:cNvPr id="6" name="Footer Placeholder 5"/>
          <p:cNvSpPr>
            <a:spLocks noGrp="1"/>
          </p:cNvSpPr>
          <p:nvPr>
            <p:ph type="ftr" sz="quarter" idx="11"/>
          </p:nvPr>
        </p:nvSpPr>
        <p:spPr>
          <a:xfrm>
            <a:off x="1850230" y="9757116"/>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5" name="Picture 4">
            <a:extLst>
              <a:ext uri="{FF2B5EF4-FFF2-40B4-BE49-F238E27FC236}">
                <a16:creationId xmlns:a16="http://schemas.microsoft.com/office/drawing/2014/main" id="{00A5588C-8384-4CFC-8D94-5FDFE9939B5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953" y="450935"/>
            <a:ext cx="943487" cy="977589"/>
          </a:xfrm>
          <a:prstGeom prst="rect">
            <a:avLst/>
          </a:prstGeom>
        </p:spPr>
      </p:pic>
    </p:spTree>
    <p:extLst>
      <p:ext uri="{BB962C8B-B14F-4D97-AF65-F5344CB8AC3E}">
        <p14:creationId xmlns:p14="http://schemas.microsoft.com/office/powerpoint/2010/main" val="4145378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63749" y="127042"/>
            <a:ext cx="1540117" cy="262829"/>
          </a:xfrm>
          <a:prstGeom prst="rect">
            <a:avLst/>
          </a:prstGeom>
          <a:noFill/>
        </p:spPr>
        <p:txBody>
          <a:bodyPr wrap="square" rtlCol="0">
            <a:spAutoFit/>
          </a:bodyPr>
          <a:lstStyle/>
          <a:p>
            <a:r>
              <a:rPr lang="en-GB" sz="1108" b="1" u="sng" dirty="0">
                <a:latin typeface="Century Gothic" panose="020B0502020202020204" pitchFamily="34" charset="0"/>
              </a:rPr>
              <a:t>Topic Overview</a:t>
            </a:r>
          </a:p>
        </p:txBody>
      </p:sp>
      <p:sp>
        <p:nvSpPr>
          <p:cNvPr id="9" name="TextBox 8"/>
          <p:cNvSpPr txBox="1"/>
          <p:nvPr/>
        </p:nvSpPr>
        <p:spPr>
          <a:xfrm>
            <a:off x="2014572" y="461583"/>
            <a:ext cx="2820416" cy="859210"/>
          </a:xfrm>
          <a:prstGeom prst="rect">
            <a:avLst/>
          </a:prstGeom>
          <a:solidFill>
            <a:schemeClr val="accent1"/>
          </a:solidFill>
          <a:ln>
            <a:solidFill>
              <a:schemeClr val="tx1"/>
            </a:solidFill>
          </a:ln>
        </p:spPr>
        <p:txBody>
          <a:bodyPr wrap="square" rtlCol="0">
            <a:spAutoFit/>
          </a:bodyPr>
          <a:lstStyle/>
          <a:p>
            <a:pPr algn="ctr"/>
            <a:r>
              <a:rPr lang="en-GB" sz="1246" b="1" dirty="0" smtClean="0">
                <a:latin typeface="Century Gothic" panose="020B0502020202020204" pitchFamily="34" charset="0"/>
              </a:rPr>
              <a:t>Once upon a time </a:t>
            </a:r>
            <a:endParaRPr lang="en-GB" sz="1246" b="1" dirty="0">
              <a:latin typeface="Century Gothic" panose="020B0502020202020204" pitchFamily="34" charset="0"/>
            </a:endParaRPr>
          </a:p>
          <a:p>
            <a:pPr algn="ctr"/>
            <a:endParaRPr lang="en-GB" sz="1246" b="1" dirty="0">
              <a:latin typeface="Century Gothic" panose="020B0502020202020204" pitchFamily="34" charset="0"/>
            </a:endParaRPr>
          </a:p>
          <a:p>
            <a:pPr algn="ctr"/>
            <a:r>
              <a:rPr lang="en-GB" sz="1246" b="1" dirty="0">
                <a:latin typeface="Century Gothic" panose="020B0502020202020204" pitchFamily="34" charset="0"/>
              </a:rPr>
              <a:t>Curriculum Driver: </a:t>
            </a:r>
            <a:r>
              <a:rPr lang="en-GB" sz="1246" b="1" dirty="0" smtClean="0">
                <a:latin typeface="Century Gothic" panose="020B0502020202020204" pitchFamily="34" charset="0"/>
              </a:rPr>
              <a:t>Literacy</a:t>
            </a:r>
            <a:endParaRPr lang="en-GB" sz="1246" b="1" dirty="0">
              <a:latin typeface="Century Gothic" panose="020B0502020202020204" pitchFamily="34" charset="0"/>
            </a:endParaRPr>
          </a:p>
          <a:p>
            <a:pPr algn="ctr"/>
            <a:endParaRPr lang="en-GB" sz="1246" b="1" dirty="0">
              <a:latin typeface="Century Gothic" panose="020B0502020202020204" pitchFamily="34" charset="0"/>
            </a:endParaRPr>
          </a:p>
        </p:txBody>
      </p:sp>
      <p:sp>
        <p:nvSpPr>
          <p:cNvPr id="18" name="TextBox 17"/>
          <p:cNvSpPr txBox="1"/>
          <p:nvPr/>
        </p:nvSpPr>
        <p:spPr>
          <a:xfrm>
            <a:off x="258262" y="456586"/>
            <a:ext cx="1606634" cy="987193"/>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Hook</a:t>
            </a:r>
          </a:p>
          <a:p>
            <a:endParaRPr lang="en-GB" sz="969" dirty="0"/>
          </a:p>
          <a:p>
            <a:endParaRPr lang="en-GB" sz="969" dirty="0"/>
          </a:p>
          <a:p>
            <a:endParaRPr lang="en-GB" sz="969" dirty="0"/>
          </a:p>
          <a:p>
            <a:endParaRPr lang="en-GB" sz="969" dirty="0"/>
          </a:p>
          <a:p>
            <a:endParaRPr lang="en-GB" sz="969" dirty="0"/>
          </a:p>
        </p:txBody>
      </p:sp>
      <p:sp>
        <p:nvSpPr>
          <p:cNvPr id="19" name="TextBox 18"/>
          <p:cNvSpPr txBox="1"/>
          <p:nvPr/>
        </p:nvSpPr>
        <p:spPr>
          <a:xfrm>
            <a:off x="4983072" y="448757"/>
            <a:ext cx="1606634" cy="987193"/>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Outcome</a:t>
            </a:r>
          </a:p>
          <a:p>
            <a:endParaRPr lang="en-GB" sz="969" dirty="0"/>
          </a:p>
          <a:p>
            <a:endParaRPr lang="en-GB" sz="969" dirty="0"/>
          </a:p>
          <a:p>
            <a:endParaRPr lang="en-GB" sz="969" dirty="0"/>
          </a:p>
          <a:p>
            <a:endParaRPr lang="en-GB" sz="969" dirty="0"/>
          </a:p>
          <a:p>
            <a:endParaRPr lang="en-GB" sz="969" dirty="0"/>
          </a:p>
        </p:txBody>
      </p:sp>
      <p:sp>
        <p:nvSpPr>
          <p:cNvPr id="2" name="AutoShape 2" descr="https://static.wixstatic.com/media/df731a_6a9de5a08fe14ba4bc36aa8584a7f59a~mv2.jpg/v1/fill/w_124,h_184,al_c,q_80,usm_0.66_1.00_0.01/df731a_6a9de5a08fe14ba4bc36aa8584a7f59a~mv2.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258261" y="1828800"/>
            <a:ext cx="1843671" cy="1864426"/>
          </a:xfrm>
          <a:prstGeom prst="rect">
            <a:avLst/>
          </a:prstGeom>
          <a:noFill/>
        </p:spPr>
        <p:txBody>
          <a:bodyPr wrap="square" rtlCol="0">
            <a:spAutoFit/>
          </a:bodyPr>
          <a:lstStyle/>
          <a:p>
            <a:endParaRPr lang="en-US" dirty="0"/>
          </a:p>
        </p:txBody>
      </p:sp>
      <p:sp>
        <p:nvSpPr>
          <p:cNvPr id="5" name="TextBox 4"/>
          <p:cNvSpPr txBox="1"/>
          <p:nvPr/>
        </p:nvSpPr>
        <p:spPr>
          <a:xfrm>
            <a:off x="269598" y="1828800"/>
            <a:ext cx="3043618" cy="1754326"/>
          </a:xfrm>
          <a:prstGeom prst="rect">
            <a:avLst/>
          </a:prstGeom>
          <a:noFill/>
          <a:ln w="19050">
            <a:solidFill>
              <a:schemeClr val="tx1"/>
            </a:solidFill>
          </a:ln>
        </p:spPr>
        <p:txBody>
          <a:bodyPr wrap="square" rtlCol="0">
            <a:spAutoFit/>
          </a:bodyPr>
          <a:lstStyle/>
          <a:p>
            <a:r>
              <a:rPr lang="en-US" dirty="0" smtClean="0"/>
              <a:t>PSED</a:t>
            </a:r>
          </a:p>
          <a:p>
            <a:endParaRPr lang="en-US" dirty="0"/>
          </a:p>
          <a:p>
            <a:endParaRPr lang="en-US" dirty="0" smtClean="0"/>
          </a:p>
          <a:p>
            <a:endParaRPr lang="en-US" dirty="0"/>
          </a:p>
          <a:p>
            <a:endParaRPr lang="en-US" dirty="0" smtClean="0"/>
          </a:p>
          <a:p>
            <a:endParaRPr lang="en-US" dirty="0"/>
          </a:p>
        </p:txBody>
      </p:sp>
      <p:sp>
        <p:nvSpPr>
          <p:cNvPr id="20" name="TextBox 19"/>
          <p:cNvSpPr txBox="1"/>
          <p:nvPr/>
        </p:nvSpPr>
        <p:spPr>
          <a:xfrm>
            <a:off x="3424780" y="1828800"/>
            <a:ext cx="3043618" cy="1754326"/>
          </a:xfrm>
          <a:prstGeom prst="rect">
            <a:avLst/>
          </a:prstGeom>
          <a:noFill/>
          <a:ln w="19050">
            <a:solidFill>
              <a:schemeClr val="tx1"/>
            </a:solidFill>
          </a:ln>
        </p:spPr>
        <p:txBody>
          <a:bodyPr wrap="square" rtlCol="0">
            <a:spAutoFit/>
          </a:bodyPr>
          <a:lstStyle/>
          <a:p>
            <a:r>
              <a:rPr lang="en-US" dirty="0" smtClean="0"/>
              <a:t>CLL</a:t>
            </a:r>
          </a:p>
          <a:p>
            <a:endParaRPr lang="en-US" dirty="0"/>
          </a:p>
          <a:p>
            <a:endParaRPr lang="en-US" dirty="0" smtClean="0"/>
          </a:p>
          <a:p>
            <a:endParaRPr lang="en-US" dirty="0"/>
          </a:p>
          <a:p>
            <a:endParaRPr lang="en-US" dirty="0" smtClean="0"/>
          </a:p>
          <a:p>
            <a:endParaRPr lang="en-US" dirty="0"/>
          </a:p>
        </p:txBody>
      </p:sp>
      <p:sp>
        <p:nvSpPr>
          <p:cNvPr id="27" name="TextBox 26"/>
          <p:cNvSpPr txBox="1"/>
          <p:nvPr/>
        </p:nvSpPr>
        <p:spPr>
          <a:xfrm>
            <a:off x="269598" y="3681351"/>
            <a:ext cx="3043618" cy="1754326"/>
          </a:xfrm>
          <a:prstGeom prst="rect">
            <a:avLst/>
          </a:prstGeom>
          <a:noFill/>
          <a:ln w="19050">
            <a:solidFill>
              <a:schemeClr val="tx1"/>
            </a:solidFill>
          </a:ln>
        </p:spPr>
        <p:txBody>
          <a:bodyPr wrap="square" rtlCol="0">
            <a:spAutoFit/>
          </a:bodyPr>
          <a:lstStyle/>
          <a:p>
            <a:r>
              <a:rPr lang="en-US" dirty="0" err="1" smtClean="0"/>
              <a:t>Ph</a:t>
            </a:r>
            <a:endParaRPr lang="en-US" dirty="0" smtClean="0"/>
          </a:p>
          <a:p>
            <a:endParaRPr lang="en-US" dirty="0"/>
          </a:p>
          <a:p>
            <a:endParaRPr lang="en-US" dirty="0" smtClean="0"/>
          </a:p>
          <a:p>
            <a:endParaRPr lang="en-US" dirty="0"/>
          </a:p>
          <a:p>
            <a:endParaRPr lang="en-US" dirty="0" smtClean="0"/>
          </a:p>
          <a:p>
            <a:endParaRPr lang="en-US" dirty="0"/>
          </a:p>
        </p:txBody>
      </p:sp>
      <p:sp>
        <p:nvSpPr>
          <p:cNvPr id="28" name="TextBox 27"/>
          <p:cNvSpPr txBox="1"/>
          <p:nvPr/>
        </p:nvSpPr>
        <p:spPr>
          <a:xfrm>
            <a:off x="3424780" y="3681351"/>
            <a:ext cx="3043618" cy="1754326"/>
          </a:xfrm>
          <a:prstGeom prst="rect">
            <a:avLst/>
          </a:prstGeom>
          <a:noFill/>
          <a:ln w="19050">
            <a:solidFill>
              <a:schemeClr val="tx1"/>
            </a:solidFill>
          </a:ln>
        </p:spPr>
        <p:txBody>
          <a:bodyPr wrap="square" rtlCol="0">
            <a:spAutoFit/>
          </a:bodyPr>
          <a:lstStyle/>
          <a:p>
            <a:r>
              <a:rPr lang="en-US" dirty="0" smtClean="0"/>
              <a:t>UTW</a:t>
            </a:r>
          </a:p>
          <a:p>
            <a:endParaRPr lang="en-US" dirty="0"/>
          </a:p>
          <a:p>
            <a:endParaRPr lang="en-US" dirty="0" smtClean="0"/>
          </a:p>
          <a:p>
            <a:endParaRPr lang="en-US" dirty="0"/>
          </a:p>
          <a:p>
            <a:endParaRPr lang="en-US" dirty="0" smtClean="0"/>
          </a:p>
          <a:p>
            <a:endParaRPr lang="en-US" dirty="0"/>
          </a:p>
        </p:txBody>
      </p:sp>
      <p:sp>
        <p:nvSpPr>
          <p:cNvPr id="29" name="TextBox 28"/>
          <p:cNvSpPr txBox="1"/>
          <p:nvPr/>
        </p:nvSpPr>
        <p:spPr>
          <a:xfrm>
            <a:off x="269598" y="5507193"/>
            <a:ext cx="3043618" cy="1754326"/>
          </a:xfrm>
          <a:prstGeom prst="rect">
            <a:avLst/>
          </a:prstGeom>
          <a:noFill/>
          <a:ln w="19050">
            <a:solidFill>
              <a:schemeClr val="tx1"/>
            </a:solidFill>
          </a:ln>
        </p:spPr>
        <p:txBody>
          <a:bodyPr wrap="square" rtlCol="0">
            <a:spAutoFit/>
          </a:bodyPr>
          <a:lstStyle/>
          <a:p>
            <a:r>
              <a:rPr lang="en-US" dirty="0" smtClean="0"/>
              <a:t>Lit</a:t>
            </a:r>
          </a:p>
          <a:p>
            <a:endParaRPr lang="en-US" dirty="0"/>
          </a:p>
          <a:p>
            <a:endParaRPr lang="en-US" dirty="0" smtClean="0"/>
          </a:p>
          <a:p>
            <a:endParaRPr lang="en-US" dirty="0"/>
          </a:p>
          <a:p>
            <a:endParaRPr lang="en-US" dirty="0" smtClean="0"/>
          </a:p>
          <a:p>
            <a:endParaRPr lang="en-US" dirty="0"/>
          </a:p>
        </p:txBody>
      </p:sp>
      <p:sp>
        <p:nvSpPr>
          <p:cNvPr id="30" name="TextBox 29"/>
          <p:cNvSpPr txBox="1"/>
          <p:nvPr/>
        </p:nvSpPr>
        <p:spPr>
          <a:xfrm>
            <a:off x="3424780" y="5507193"/>
            <a:ext cx="3043618" cy="1754326"/>
          </a:xfrm>
          <a:prstGeom prst="rect">
            <a:avLst/>
          </a:prstGeom>
          <a:noFill/>
          <a:ln w="19050">
            <a:solidFill>
              <a:schemeClr val="tx1"/>
            </a:solidFill>
          </a:ln>
        </p:spPr>
        <p:txBody>
          <a:bodyPr wrap="square" rtlCol="0">
            <a:spAutoFit/>
          </a:bodyPr>
          <a:lstStyle/>
          <a:p>
            <a:r>
              <a:rPr lang="en-US" dirty="0" smtClean="0"/>
              <a:t>Ma</a:t>
            </a:r>
          </a:p>
          <a:p>
            <a:endParaRPr lang="en-US" dirty="0"/>
          </a:p>
          <a:p>
            <a:endParaRPr lang="en-US" dirty="0" smtClean="0"/>
          </a:p>
          <a:p>
            <a:endParaRPr lang="en-US" dirty="0"/>
          </a:p>
          <a:p>
            <a:endParaRPr lang="en-US" dirty="0" smtClean="0"/>
          </a:p>
          <a:p>
            <a:endParaRPr lang="en-US" dirty="0"/>
          </a:p>
        </p:txBody>
      </p:sp>
      <p:sp>
        <p:nvSpPr>
          <p:cNvPr id="33" name="TextBox 32"/>
          <p:cNvSpPr txBox="1"/>
          <p:nvPr/>
        </p:nvSpPr>
        <p:spPr>
          <a:xfrm>
            <a:off x="269598" y="7333035"/>
            <a:ext cx="6198800" cy="923330"/>
          </a:xfrm>
          <a:prstGeom prst="rect">
            <a:avLst/>
          </a:prstGeom>
          <a:noFill/>
          <a:ln w="19050">
            <a:solidFill>
              <a:schemeClr val="tx1"/>
            </a:solidFill>
          </a:ln>
        </p:spPr>
        <p:txBody>
          <a:bodyPr wrap="square" rtlCol="0">
            <a:spAutoFit/>
          </a:bodyPr>
          <a:lstStyle/>
          <a:p>
            <a:r>
              <a:rPr lang="en-US" dirty="0" smtClean="0"/>
              <a:t>EUMM</a:t>
            </a:r>
          </a:p>
          <a:p>
            <a:endParaRPr lang="en-US" dirty="0" smtClean="0"/>
          </a:p>
          <a:p>
            <a:endParaRPr lang="en-US" dirty="0"/>
          </a:p>
        </p:txBody>
      </p:sp>
      <p:sp>
        <p:nvSpPr>
          <p:cNvPr id="34" name="TextBox 33"/>
          <p:cNvSpPr txBox="1"/>
          <p:nvPr/>
        </p:nvSpPr>
        <p:spPr>
          <a:xfrm>
            <a:off x="269598" y="8411140"/>
            <a:ext cx="6198800" cy="1200329"/>
          </a:xfrm>
          <a:prstGeom prst="rect">
            <a:avLst/>
          </a:prstGeom>
          <a:noFill/>
          <a:ln w="19050">
            <a:solidFill>
              <a:schemeClr val="tx1"/>
            </a:solidFill>
          </a:ln>
        </p:spPr>
        <p:txBody>
          <a:bodyPr wrap="square" rtlCol="0">
            <a:spAutoFit/>
          </a:bodyPr>
          <a:lstStyle/>
          <a:p>
            <a:r>
              <a:rPr lang="en-US" dirty="0" smtClean="0"/>
              <a:t>Linked texts</a:t>
            </a:r>
          </a:p>
          <a:p>
            <a:endParaRPr lang="en-US" dirty="0"/>
          </a:p>
          <a:p>
            <a:endParaRPr lang="en-US" dirty="0" smtClean="0"/>
          </a:p>
          <a:p>
            <a:endParaRPr lang="en-US" dirty="0"/>
          </a:p>
        </p:txBody>
      </p:sp>
      <p:pic>
        <p:nvPicPr>
          <p:cNvPr id="1028" name="Picture 4" descr="https://encrypted-tbn0.gstatic.com/images?q=tbn%3AANd9GcTZTpC5UQ3fg7PJAJCJVsRAs0EXILjofaxRTG9FqfO8NMI_OYsngu9fv2X-OBo&amp;usqp=C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0600" y="8517598"/>
            <a:ext cx="982663" cy="9826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0.gstatic.com/images?q=tbn%3AANd9GcTt8IngiZHbwqJn09wMfE8yyjCFaJ4P3rc0tl3vXFYnLJA6A4riicMM-3pAUA0&amp;usqp=CA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0769" y="8521084"/>
            <a:ext cx="848818" cy="9707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encrypted-tbn0.gstatic.com/images?q=tbn%3AANd9GcRMqsF0S_MQDblPmjVlm0-eYy7gIu762CcYkrn7ZdKckYSu3Tr0lrlX468JFQ&amp;usqp=C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2331" y="8539332"/>
            <a:ext cx="956459" cy="96092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0.gstatic.com/images?q=tbn%3AANd9GcS89tBM8ng47pdh4oBf5OXHQQTVXJb8ZdT5TX7YIxHulA1y420paDM3Ic8Wa46kOt117lj9gAE&amp;usqp=CA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6589" y="8471069"/>
            <a:ext cx="1348121" cy="1109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816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403</Words>
  <Application>Microsoft Office PowerPoint</Application>
  <PresentationFormat>A4 Paper (210x297 mm)</PresentationFormat>
  <Paragraphs>84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EYFS Summer 1 Once upon a time         Curriculum Driver:  Literacy</vt:lpstr>
      <vt:lpstr>EYFS Summer 1 – Once upon a time  Key Curriculum Driver: Literacy  Other Curriculum Areas: PSED  Rationale: Once upon a time will provide children with a love of reading and a thirst for reading and a variety of texts. Once upon a time will also provide many opportunities for children to look at different texts and different authors, an opportunity to write in different genres and the ability to use story language in their independent writing.    By the end of this topic, most children will:   •Have an excellent knowledge and understanding of different texts and genres. • The ability to use story language in their independent writing. • The ability to use phonic knowledge in their writing. • Use their phonic knowledge to read HF words and irregular common words.  Children’s knowledge will be shown by:  Writing: Writes more complex sentences. Begin to break the flow of speech into words. Hears and says initial and final letter sounds in words.  Writes own names and other things such as labels.  Purposeful Outcome – Added by class teachers after completeing topic web.  </vt:lpstr>
      <vt:lpstr>EYFA Summer 1 – Once upon a time       </vt:lpstr>
      <vt:lpstr>PowerPoint Presentation</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Katherine Lamb</cp:lastModifiedBy>
  <cp:revision>43</cp:revision>
  <dcterms:created xsi:type="dcterms:W3CDTF">2018-07-04T20:22:24Z</dcterms:created>
  <dcterms:modified xsi:type="dcterms:W3CDTF">2020-03-26T20:31:28Z</dcterms:modified>
</cp:coreProperties>
</file>