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9"/>
  </p:notesMasterIdLst>
  <p:sldIdLst>
    <p:sldId id="257" r:id="rId5"/>
    <p:sldId id="258" r:id="rId6"/>
    <p:sldId id="261" r:id="rId7"/>
    <p:sldId id="260" r:id="rId8"/>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5" autoAdjust="0"/>
    <p:restoredTop sz="94660"/>
  </p:normalViewPr>
  <p:slideViewPr>
    <p:cSldViewPr snapToGrid="0">
      <p:cViewPr varScale="1">
        <p:scale>
          <a:sx n="79" d="100"/>
          <a:sy n="79" d="100"/>
        </p:scale>
        <p:origin x="2976"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4062053-A4DF-4426-A056-3198BC358F63}" type="datetimeFigureOut">
              <a:rPr lang="en-GB" smtClean="0"/>
              <a:t>11/03/2020</a:t>
            </a:fld>
            <a:endParaRPr lang="en-GB"/>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71DFCF-C8A0-4647-A427-8D7B1E736731}" type="slidenum">
              <a:rPr lang="en-GB" smtClean="0"/>
              <a:t>‹#›</a:t>
            </a:fld>
            <a:endParaRPr lang="en-GB"/>
          </a:p>
        </p:txBody>
      </p:sp>
    </p:spTree>
    <p:extLst>
      <p:ext uri="{BB962C8B-B14F-4D97-AF65-F5344CB8AC3E}">
        <p14:creationId xmlns:p14="http://schemas.microsoft.com/office/powerpoint/2010/main" val="727777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419228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218999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90265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882E5D3-B560-4AEC-8A7C-38C00D16DD7D}"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12866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882E5D3-B560-4AEC-8A7C-38C00D16DD7D}" type="datetimeFigureOut">
              <a:rPr lang="en-GB" smtClean="0"/>
              <a:t>11/03/2020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522275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882E5D3-B560-4AEC-8A7C-38C00D16DD7D}"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051426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82E5D3-B560-4AEC-8A7C-38C00D16DD7D}" type="datetimeFigureOut">
              <a:rPr lang="en-GB" smtClean="0"/>
              <a:t>11/03/2020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90463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882E5D3-B560-4AEC-8A7C-38C00D16DD7D}" type="datetimeFigureOut">
              <a:rPr lang="en-GB" smtClean="0"/>
              <a:t>11/03/2020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244416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82E5D3-B560-4AEC-8A7C-38C00D16DD7D}" type="datetimeFigureOut">
              <a:rPr lang="en-GB" smtClean="0"/>
              <a:t>11/03/2020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15582486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52427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D882E5D3-B560-4AEC-8A7C-38C00D16DD7D}" type="datetimeFigureOut">
              <a:rPr lang="en-GB" smtClean="0"/>
              <a:t>11/03/2020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F9964E-A788-4597-8F05-F0FA36739351}" type="slidenum">
              <a:rPr lang="en-GB" smtClean="0"/>
              <a:t>‹#›</a:t>
            </a:fld>
            <a:endParaRPr lang="en-GB"/>
          </a:p>
        </p:txBody>
      </p:sp>
    </p:spTree>
    <p:extLst>
      <p:ext uri="{BB962C8B-B14F-4D97-AF65-F5344CB8AC3E}">
        <p14:creationId xmlns:p14="http://schemas.microsoft.com/office/powerpoint/2010/main" val="303877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882E5D3-B560-4AEC-8A7C-38C00D16DD7D}" type="datetimeFigureOut">
              <a:rPr lang="en-GB" smtClean="0"/>
              <a:t>11/03/2020</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F9964E-A788-4597-8F05-F0FA36739351}" type="slidenum">
              <a:rPr lang="en-GB" smtClean="0"/>
              <a:t>‹#›</a:t>
            </a:fld>
            <a:endParaRPr lang="en-GB"/>
          </a:p>
        </p:txBody>
      </p:sp>
    </p:spTree>
    <p:extLst>
      <p:ext uri="{BB962C8B-B14F-4D97-AF65-F5344CB8AC3E}">
        <p14:creationId xmlns:p14="http://schemas.microsoft.com/office/powerpoint/2010/main" val="200670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375" y="934415"/>
            <a:ext cx="5915025" cy="1914702"/>
          </a:xfrm>
        </p:spPr>
        <p:txBody>
          <a:bodyPr anchor="t">
            <a:normAutofit fontScale="90000"/>
          </a:bodyPr>
          <a:lstStyle/>
          <a:p>
            <a:r>
              <a:rPr lang="en-GB" sz="4800" b="1" dirty="0">
                <a:solidFill>
                  <a:schemeClr val="accent1">
                    <a:lumMod val="75000"/>
                  </a:schemeClr>
                </a:solidFill>
                <a:latin typeface="Century Gothic" panose="020B0502020202020204" pitchFamily="34" charset="0"/>
              </a:rPr>
              <a:t>Year 5</a:t>
            </a:r>
            <a:br>
              <a:rPr lang="en-GB" sz="4800" b="1" dirty="0">
                <a:solidFill>
                  <a:schemeClr val="accent1">
                    <a:lumMod val="75000"/>
                  </a:schemeClr>
                </a:solidFill>
                <a:latin typeface="Century Gothic" panose="020B0502020202020204" pitchFamily="34" charset="0"/>
              </a:rPr>
            </a:br>
            <a:r>
              <a:rPr lang="en-GB" sz="4800" b="1" dirty="0">
                <a:solidFill>
                  <a:schemeClr val="accent1">
                    <a:lumMod val="75000"/>
                  </a:schemeClr>
                </a:solidFill>
                <a:latin typeface="Century Gothic" panose="020B0502020202020204" pitchFamily="34" charset="0"/>
              </a:rPr>
              <a:t>Spring 2</a:t>
            </a:r>
            <a:br>
              <a:rPr lang="en-GB" sz="4800" b="1" dirty="0">
                <a:solidFill>
                  <a:schemeClr val="accent1">
                    <a:lumMod val="75000"/>
                  </a:schemeClr>
                </a:solidFill>
                <a:latin typeface="Century Gothic" panose="020B0502020202020204" pitchFamily="34" charset="0"/>
              </a:rPr>
            </a:br>
            <a:r>
              <a:rPr lang="en-GB" sz="4800" b="1" dirty="0">
                <a:solidFill>
                  <a:schemeClr val="accent1">
                    <a:lumMod val="75000"/>
                  </a:schemeClr>
                </a:solidFill>
                <a:latin typeface="Century Gothic" panose="020B0502020202020204" pitchFamily="34" charset="0"/>
              </a:rPr>
              <a:t>In the Rainforest</a:t>
            </a: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br>
              <a:rPr lang="en-GB" sz="4800" dirty="0">
                <a:latin typeface="Century Gothic" panose="020B0502020202020204" pitchFamily="34" charset="0"/>
              </a:rPr>
            </a:br>
            <a:r>
              <a:rPr lang="en-GB" sz="4800" dirty="0">
                <a:latin typeface="Century Gothic" panose="020B0502020202020204" pitchFamily="34" charset="0"/>
              </a:rPr>
              <a:t>Curriculum Driver: </a:t>
            </a:r>
            <a:br>
              <a:rPr lang="en-GB" sz="4800" dirty="0">
                <a:latin typeface="Century Gothic" panose="020B0502020202020204" pitchFamily="34" charset="0"/>
              </a:rPr>
            </a:br>
            <a:r>
              <a:rPr lang="en-GB" sz="4800" dirty="0">
                <a:latin typeface="Century Gothic" panose="020B0502020202020204" pitchFamily="34" charset="0"/>
              </a:rPr>
              <a:t>Geography</a:t>
            </a:r>
          </a:p>
        </p:txBody>
      </p:sp>
      <p:sp>
        <p:nvSpPr>
          <p:cNvPr id="3" name="AutoShape 2" descr="Image result for tutankhamu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9" name="Picture 8">
            <a:extLst>
              <a:ext uri="{FF2B5EF4-FFF2-40B4-BE49-F238E27FC236}">
                <a16:creationId xmlns:a16="http://schemas.microsoft.com/office/drawing/2014/main" id="{EB28E6F5-7643-4AD0-82D8-47884FDFF73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3495" y="7937"/>
            <a:ext cx="2218930" cy="2299133"/>
          </a:xfrm>
          <a:prstGeom prst="rect">
            <a:avLst/>
          </a:prstGeom>
        </p:spPr>
      </p:pic>
      <p:pic>
        <p:nvPicPr>
          <p:cNvPr id="1026" name="Picture 2" descr="Image result for rainforest">
            <a:extLst>
              <a:ext uri="{FF2B5EF4-FFF2-40B4-BE49-F238E27FC236}">
                <a16:creationId xmlns:a16="http://schemas.microsoft.com/office/drawing/2014/main" id="{2E9C8709-23D8-4F54-B2FD-42481A6F19B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606" y="3233548"/>
            <a:ext cx="5538787" cy="3685811"/>
          </a:xfrm>
          <a:prstGeom prst="rect">
            <a:avLst/>
          </a:prstGeom>
          <a:noFill/>
          <a:ln w="82550">
            <a:solidFill>
              <a:schemeClr val="accent1">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480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907" y="320132"/>
            <a:ext cx="5915025" cy="7139848"/>
          </a:xfrm>
        </p:spPr>
        <p:txBody>
          <a:bodyPr anchor="t">
            <a:normAutofit fontScale="90000"/>
          </a:bodyPr>
          <a:lstStyle/>
          <a:p>
            <a:r>
              <a:rPr lang="en-GB" sz="2400" b="1" dirty="0">
                <a:solidFill>
                  <a:schemeClr val="accent1">
                    <a:lumMod val="75000"/>
                  </a:schemeClr>
                </a:solidFill>
                <a:latin typeface="Century Gothic" panose="020B0502020202020204" pitchFamily="34" charset="0"/>
              </a:rPr>
              <a:t>Year 5</a:t>
            </a:r>
            <a:br>
              <a:rPr lang="en-GB" sz="2400" b="1" dirty="0">
                <a:solidFill>
                  <a:schemeClr val="accent1">
                    <a:lumMod val="75000"/>
                  </a:schemeClr>
                </a:solidFill>
                <a:latin typeface="Century Gothic" panose="020B0502020202020204" pitchFamily="34" charset="0"/>
              </a:rPr>
            </a:br>
            <a:r>
              <a:rPr lang="en-GB" sz="2400" b="1" dirty="0">
                <a:solidFill>
                  <a:schemeClr val="accent1">
                    <a:lumMod val="75000"/>
                  </a:schemeClr>
                </a:solidFill>
                <a:latin typeface="Century Gothic" panose="020B0502020202020204" pitchFamily="34" charset="0"/>
              </a:rPr>
              <a:t>Spring 2 – In the Rainforest</a:t>
            </a:r>
            <a:br>
              <a:rPr lang="en-GB" sz="2400" b="1" dirty="0">
                <a:solidFill>
                  <a:schemeClr val="accent1">
                    <a:lumMod val="75000"/>
                  </a:schemeClr>
                </a:solidFill>
                <a:latin typeface="Century Gothic" panose="020B0502020202020204" pitchFamily="34" charset="0"/>
              </a:rPr>
            </a:br>
            <a:r>
              <a:rPr lang="en-GB" sz="1300" b="1" dirty="0">
                <a:latin typeface="Century Gothic" panose="020B0502020202020204" pitchFamily="34" charset="0"/>
              </a:rPr>
              <a:t>Key Curriculum Driver: Geography</a:t>
            </a:r>
            <a:br>
              <a:rPr lang="en-GB" sz="1300" b="1" dirty="0">
                <a:latin typeface="Century Gothic" panose="020B0502020202020204" pitchFamily="34" charset="0"/>
              </a:rPr>
            </a:br>
            <a:br>
              <a:rPr lang="en-GB" sz="1300" b="1" dirty="0">
                <a:latin typeface="Century Gothic" panose="020B0502020202020204" pitchFamily="34" charset="0"/>
              </a:rPr>
            </a:br>
            <a:r>
              <a:rPr lang="en-GB" sz="1300" b="1" dirty="0">
                <a:latin typeface="Century Gothic" panose="020B0502020202020204" pitchFamily="34" charset="0"/>
              </a:rPr>
              <a:t>Other Curriculum Areas: Science</a:t>
            </a:r>
            <a:r>
              <a:rPr lang="en-GB" sz="1300" dirty="0">
                <a:latin typeface="Century Gothic" panose="020B0502020202020204" pitchFamily="34" charset="0"/>
              </a:rPr>
              <a:t> and Art</a:t>
            </a:r>
            <a:br>
              <a:rPr lang="en-GB" sz="1300" b="1" dirty="0">
                <a:latin typeface="Century Gothic" panose="020B0502020202020204" pitchFamily="34" charset="0"/>
              </a:rPr>
            </a:br>
            <a:br>
              <a:rPr lang="en-GB" sz="1300" b="1" dirty="0">
                <a:latin typeface="Century Gothic" panose="020B0502020202020204" pitchFamily="34" charset="0"/>
              </a:rPr>
            </a:br>
            <a:r>
              <a:rPr lang="en-GB" sz="1300" b="1" dirty="0">
                <a:latin typeface="Century Gothic" panose="020B0502020202020204" pitchFamily="34" charset="0"/>
              </a:rPr>
              <a:t>Rationale: </a:t>
            </a:r>
            <a:r>
              <a:rPr lang="en-GB" sz="1300" dirty="0">
                <a:latin typeface="Century Gothic" panose="020B0502020202020204" pitchFamily="34" charset="0"/>
              </a:rPr>
              <a:t>In</a:t>
            </a:r>
            <a:r>
              <a:rPr lang="en-GB" sz="1300" b="1" dirty="0">
                <a:latin typeface="Century Gothic" panose="020B0502020202020204" pitchFamily="34" charset="0"/>
              </a:rPr>
              <a:t> </a:t>
            </a:r>
            <a:r>
              <a:rPr lang="en-GB" sz="1300" dirty="0">
                <a:latin typeface="Century Gothic" panose="020B0502020202020204" pitchFamily="34" charset="0"/>
              </a:rPr>
              <a:t>the Rainforest will provide the opportunity for children to </a:t>
            </a:r>
            <a:r>
              <a:rPr lang="en-GB" sz="1300" b="1" dirty="0">
                <a:solidFill>
                  <a:schemeClr val="accent1">
                    <a:lumMod val="75000"/>
                  </a:schemeClr>
                </a:solidFill>
                <a:latin typeface="Century Gothic" panose="020B0502020202020204" pitchFamily="34" charset="0"/>
              </a:rPr>
              <a:t>discover </a:t>
            </a:r>
            <a:r>
              <a:rPr lang="en-GB" sz="1300" dirty="0">
                <a:latin typeface="Century Gothic" panose="020B0502020202020204" pitchFamily="34" charset="0"/>
              </a:rPr>
              <a:t>the wonders of the Amazon Rainforest, studying its climate, features and the effects of humans on this amazing habitat. </a:t>
            </a:r>
            <a:br>
              <a:rPr lang="en-GB" sz="1300" b="1" dirty="0">
                <a:latin typeface="Century Gothic" panose="020B0502020202020204" pitchFamily="34" charset="0"/>
              </a:rPr>
            </a:br>
            <a:br>
              <a:rPr lang="en-GB" sz="1300" b="1" dirty="0">
                <a:latin typeface="Century Gothic" panose="020B0502020202020204" pitchFamily="34" charset="0"/>
              </a:rPr>
            </a:br>
            <a:r>
              <a:rPr lang="en-GB" sz="1300" b="1" dirty="0">
                <a:latin typeface="Century Gothic" panose="020B0502020202020204" pitchFamily="34" charset="0"/>
              </a:rPr>
              <a:t>By the end of this topic, most children will have: </a:t>
            </a:r>
            <a:br>
              <a:rPr lang="en-GB" sz="1300" b="1" dirty="0">
                <a:latin typeface="Century Gothic" panose="020B0502020202020204" pitchFamily="34" charset="0"/>
              </a:rPr>
            </a:br>
            <a:br>
              <a:rPr lang="en-GB" sz="1300" dirty="0">
                <a:latin typeface="Century Gothic" panose="020B0502020202020204" pitchFamily="34" charset="0"/>
              </a:rPr>
            </a:br>
            <a:r>
              <a:rPr lang="en-US" sz="1300" dirty="0">
                <a:latin typeface="Century Gothic" panose="020B0502020202020204" pitchFamily="34" charset="0"/>
              </a:rPr>
              <a:t>An excellent knowledge of where places are and what they are like.</a:t>
            </a:r>
            <a:br>
              <a:rPr lang="en-US" sz="1300" dirty="0">
                <a:latin typeface="Century Gothic" panose="020B0502020202020204" pitchFamily="34" charset="0"/>
              </a:rPr>
            </a:br>
            <a:r>
              <a:rPr lang="en-US" sz="1300" dirty="0">
                <a:latin typeface="Century Gothic" panose="020B0502020202020204" pitchFamily="34" charset="0"/>
              </a:rPr>
              <a:t>An excellent understanding of the ways in which places are interdependent and interconnected and how much human and physical environments are interrelated.</a:t>
            </a:r>
            <a:br>
              <a:rPr lang="en-US" sz="1300" dirty="0">
                <a:latin typeface="Century Gothic" panose="020B0502020202020204" pitchFamily="34" charset="0"/>
              </a:rPr>
            </a:br>
            <a:r>
              <a:rPr lang="en-US" sz="1300" dirty="0">
                <a:latin typeface="Century Gothic" panose="020B0502020202020204" pitchFamily="34" charset="0"/>
              </a:rPr>
              <a:t>An extensive base of geographical knowledge and vocabulary.</a:t>
            </a:r>
            <a:br>
              <a:rPr lang="en-US" sz="1300" dirty="0">
                <a:latin typeface="Century Gothic" panose="020B0502020202020204" pitchFamily="34" charset="0"/>
              </a:rPr>
            </a:br>
            <a:r>
              <a:rPr lang="en-US" sz="1300" dirty="0">
                <a:latin typeface="Century Gothic" panose="020B0502020202020204" pitchFamily="34" charset="0"/>
              </a:rPr>
              <a:t>Fluency in complex, geographical enquiry and the ability to apply questioning skills and use effective analytical and presentational techniques.</a:t>
            </a:r>
            <a:br>
              <a:rPr lang="en-US" sz="1300" dirty="0">
                <a:latin typeface="Century Gothic" panose="020B0502020202020204" pitchFamily="34" charset="0"/>
              </a:rPr>
            </a:br>
            <a:r>
              <a:rPr lang="en-US" sz="1300" dirty="0">
                <a:latin typeface="Century Gothic" panose="020B0502020202020204" pitchFamily="34" charset="0"/>
              </a:rPr>
              <a:t>The ability to reach clear conclusions and develop a reasoned argument to explain findings.</a:t>
            </a:r>
            <a:br>
              <a:rPr lang="en-US" sz="1300" dirty="0">
                <a:latin typeface="Century Gothic" panose="020B0502020202020204" pitchFamily="34" charset="0"/>
              </a:rPr>
            </a:br>
            <a:r>
              <a:rPr lang="en-US" sz="1300" dirty="0">
                <a:latin typeface="Century Gothic" panose="020B0502020202020204" pitchFamily="34" charset="0"/>
              </a:rPr>
              <a:t>Significant levels of originality, imagination or creativity as shown in interpretations and representations of the subject matter.</a:t>
            </a:r>
            <a:br>
              <a:rPr lang="en-US" sz="1300" dirty="0">
                <a:latin typeface="Century Gothic" panose="020B0502020202020204" pitchFamily="34" charset="0"/>
              </a:rPr>
            </a:br>
            <a:r>
              <a:rPr lang="en-US" sz="1300" dirty="0">
                <a:latin typeface="Century Gothic" panose="020B0502020202020204" pitchFamily="34" charset="0"/>
              </a:rPr>
              <a:t>Highly developed and frequently </a:t>
            </a:r>
            <a:r>
              <a:rPr lang="en-US" sz="1300" dirty="0" err="1">
                <a:latin typeface="Century Gothic" panose="020B0502020202020204" pitchFamily="34" charset="0"/>
              </a:rPr>
              <a:t>utilised</a:t>
            </a:r>
            <a:r>
              <a:rPr lang="en-US" sz="1300" dirty="0">
                <a:latin typeface="Century Gothic" panose="020B0502020202020204" pitchFamily="34" charset="0"/>
              </a:rPr>
              <a:t> fieldwork and other geographical skills and techniques.</a:t>
            </a:r>
            <a:br>
              <a:rPr lang="en-US" sz="1300" dirty="0">
                <a:latin typeface="Century Gothic" panose="020B0502020202020204" pitchFamily="34" charset="0"/>
              </a:rPr>
            </a:br>
            <a:r>
              <a:rPr lang="en-US" sz="1300" dirty="0">
                <a:latin typeface="Century Gothic" panose="020B0502020202020204" pitchFamily="34" charset="0"/>
              </a:rPr>
              <a:t>A passion for and commitment to the subject, and a real sense of curiosity to find out about the world and the people who live there.</a:t>
            </a:r>
            <a:br>
              <a:rPr lang="en-US" sz="1300" dirty="0">
                <a:latin typeface="Century Gothic" panose="020B0502020202020204" pitchFamily="34" charset="0"/>
              </a:rPr>
            </a:br>
            <a:r>
              <a:rPr lang="en-US" sz="1300" dirty="0">
                <a:latin typeface="Century Gothic" panose="020B0502020202020204" pitchFamily="34" charset="0"/>
              </a:rPr>
              <a:t>The ability to express well-balanced opinions, rooted in very good knowledge and understanding about current and contemporary issues in society and the environment.</a:t>
            </a:r>
            <a:br>
              <a:rPr lang="en-US" sz="1300" dirty="0">
                <a:latin typeface="Century Gothic" panose="020B0502020202020204" pitchFamily="34" charset="0"/>
              </a:rPr>
            </a:br>
            <a:br>
              <a:rPr lang="en-GB" sz="1300" dirty="0">
                <a:latin typeface="Century Gothic" panose="020B0502020202020204" pitchFamily="34" charset="0"/>
              </a:rPr>
            </a:br>
            <a:br>
              <a:rPr lang="en-GB" sz="1300" dirty="0">
                <a:latin typeface="Century Gothic" panose="020B0502020202020204" pitchFamily="34" charset="0"/>
              </a:rPr>
            </a:br>
            <a:r>
              <a:rPr lang="en-GB" sz="1300" b="1" dirty="0">
                <a:latin typeface="Century Gothic" panose="020B0502020202020204" pitchFamily="34" charset="0"/>
              </a:rPr>
              <a:t>Children’s knowledge will be shown by:</a:t>
            </a:r>
            <a:br>
              <a:rPr lang="en-GB" sz="1300" b="1" dirty="0">
                <a:latin typeface="Century Gothic" panose="020B0502020202020204" pitchFamily="34" charset="0"/>
              </a:rPr>
            </a:br>
            <a:br>
              <a:rPr lang="en-GB" sz="1300" dirty="0">
                <a:latin typeface="Century Gothic" panose="020B0502020202020204" pitchFamily="34" charset="0"/>
              </a:rPr>
            </a:br>
            <a:r>
              <a:rPr lang="en-GB" sz="1300" dirty="0">
                <a:latin typeface="Century Gothic" panose="020B0502020202020204" pitchFamily="34" charset="0"/>
              </a:rPr>
              <a:t>Letters written to local government</a:t>
            </a:r>
            <a:br>
              <a:rPr lang="en-GB" sz="1300" dirty="0">
                <a:latin typeface="Century Gothic" panose="020B0502020202020204" pitchFamily="34" charset="0"/>
              </a:rPr>
            </a:br>
            <a:r>
              <a:rPr lang="en-GB" sz="1300" dirty="0">
                <a:latin typeface="Century Gothic" panose="020B0502020202020204" pitchFamily="34" charset="0"/>
              </a:rPr>
              <a:t>Artwork</a:t>
            </a:r>
            <a:br>
              <a:rPr lang="en-GB" sz="1300" dirty="0">
                <a:latin typeface="Century Gothic" panose="020B0502020202020204" pitchFamily="34" charset="0"/>
              </a:rPr>
            </a:br>
            <a:r>
              <a:rPr lang="en-GB" sz="1300" dirty="0">
                <a:latin typeface="Century Gothic" panose="020B0502020202020204" pitchFamily="34" charset="0"/>
              </a:rPr>
              <a:t>An assembly to showcase our learning to parents</a:t>
            </a:r>
            <a:br>
              <a:rPr lang="en-GB" sz="1300" b="1" dirty="0">
                <a:latin typeface="Century Gothic" panose="020B0502020202020204" pitchFamily="34" charset="0"/>
              </a:rPr>
            </a:br>
            <a:br>
              <a:rPr lang="en-GB" sz="1300" b="1" dirty="0">
                <a:latin typeface="Century Gothic" panose="020B0502020202020204" pitchFamily="34" charset="0"/>
              </a:rPr>
            </a:br>
            <a:r>
              <a:rPr lang="en-GB" sz="1300" b="1" dirty="0">
                <a:latin typeface="Century Gothic" panose="020B0502020202020204" pitchFamily="34" charset="0"/>
              </a:rPr>
              <a:t>Extended Writing:</a:t>
            </a:r>
            <a:br>
              <a:rPr lang="en-GB" sz="1300" b="1" dirty="0">
                <a:latin typeface="Century Gothic" panose="020B0502020202020204" pitchFamily="34" charset="0"/>
              </a:rPr>
            </a:br>
            <a:r>
              <a:rPr lang="en-GB" sz="1300" dirty="0">
                <a:latin typeface="Century Gothic" panose="020B0502020202020204" pitchFamily="34" charset="0"/>
              </a:rPr>
              <a:t>Information texts</a:t>
            </a:r>
            <a:br>
              <a:rPr lang="en-GB" sz="1300" dirty="0">
                <a:latin typeface="Century Gothic" panose="020B0502020202020204" pitchFamily="34" charset="0"/>
              </a:rPr>
            </a:br>
            <a:r>
              <a:rPr lang="en-GB" sz="1300" dirty="0">
                <a:latin typeface="Century Gothic" panose="020B0502020202020204" pitchFamily="34" charset="0"/>
              </a:rPr>
              <a:t>letters to government</a:t>
            </a:r>
            <a:br>
              <a:rPr lang="en-GB" sz="1300" dirty="0">
                <a:latin typeface="Century Gothic" panose="020B0502020202020204" pitchFamily="34" charset="0"/>
              </a:rPr>
            </a:br>
            <a:br>
              <a:rPr lang="en-GB" sz="1300" dirty="0">
                <a:latin typeface="Century Gothic" panose="020B0502020202020204" pitchFamily="34" charset="0"/>
              </a:rPr>
            </a:br>
            <a:r>
              <a:rPr lang="en-GB" sz="1300" b="1" dirty="0">
                <a:latin typeface="Century Gothic" panose="020B0502020202020204" pitchFamily="34" charset="0"/>
              </a:rPr>
              <a:t>Purposeful Outcome – </a:t>
            </a:r>
            <a:r>
              <a:rPr lang="en-GB" sz="1300" dirty="0">
                <a:latin typeface="Century Gothic" panose="020B0502020202020204" pitchFamily="34" charset="0"/>
              </a:rPr>
              <a:t>Assembly to showcase learning to parents</a:t>
            </a:r>
            <a:br>
              <a:rPr lang="en-GB" sz="1600" b="1" dirty="0">
                <a:latin typeface="Century Gothic" panose="020B0502020202020204" pitchFamily="34" charset="0"/>
              </a:rPr>
            </a:br>
            <a:endParaRPr lang="en-GB" sz="1400" b="1" dirty="0">
              <a:latin typeface="Century Gothic" panose="020B0502020202020204" pitchFamily="34" charset="0"/>
            </a:endParaRPr>
          </a:p>
        </p:txBody>
      </p:sp>
      <p:sp>
        <p:nvSpPr>
          <p:cNvPr id="6" name="Footer Placeholder 5"/>
          <p:cNvSpPr>
            <a:spLocks noGrp="1"/>
          </p:cNvSpPr>
          <p:nvPr>
            <p:ph type="ftr" sz="quarter" idx="11"/>
          </p:nvPr>
        </p:nvSpPr>
        <p:spPr>
          <a:xfrm>
            <a:off x="1831180" y="9143297"/>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pic>
        <p:nvPicPr>
          <p:cNvPr id="7" name="Picture 2" descr="Image result for rainforest">
            <a:extLst>
              <a:ext uri="{FF2B5EF4-FFF2-40B4-BE49-F238E27FC236}">
                <a16:creationId xmlns:a16="http://schemas.microsoft.com/office/drawing/2014/main" id="{4BD98C3C-4039-4FAD-87B5-1746C18A46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6840" y="235300"/>
            <a:ext cx="1905253" cy="1267859"/>
          </a:xfrm>
          <a:prstGeom prst="rect">
            <a:avLst/>
          </a:prstGeom>
          <a:noFill/>
          <a:ln w="82550">
            <a:solidFill>
              <a:schemeClr val="accent1">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5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718" y="0"/>
            <a:ext cx="5915025" cy="8420100"/>
          </a:xfrm>
        </p:spPr>
        <p:txBody>
          <a:bodyPr anchor="t">
            <a:normAutofit/>
          </a:bodyPr>
          <a:lstStyle/>
          <a:p>
            <a:br>
              <a:rPr lang="en-GB" sz="2000" b="1" dirty="0">
                <a:solidFill>
                  <a:schemeClr val="accent1">
                    <a:lumMod val="75000"/>
                  </a:schemeClr>
                </a:solidFill>
                <a:latin typeface="Century Gothic" panose="020B0502020202020204" pitchFamily="34" charset="0"/>
              </a:rPr>
            </a:br>
            <a:r>
              <a:rPr lang="en-GB" sz="2000" b="1" dirty="0">
                <a:solidFill>
                  <a:schemeClr val="accent1">
                    <a:lumMod val="75000"/>
                  </a:schemeClr>
                </a:solidFill>
                <a:latin typeface="Century Gothic" panose="020B0502020202020204" pitchFamily="34" charset="0"/>
              </a:rPr>
              <a:t>Year 5 Spring 2– In the Rainforest</a:t>
            </a:r>
            <a:endParaRPr lang="en-GB" sz="1800" b="1" dirty="0">
              <a:latin typeface="Century Gothic" panose="020B0502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4196064786"/>
              </p:ext>
            </p:extLst>
          </p:nvPr>
        </p:nvGraphicFramePr>
        <p:xfrm>
          <a:off x="342899" y="670561"/>
          <a:ext cx="6062662" cy="9156832"/>
        </p:xfrm>
        <a:graphic>
          <a:graphicData uri="http://schemas.openxmlformats.org/drawingml/2006/table">
            <a:tbl>
              <a:tblPr firstRow="1" bandRow="1">
                <a:tableStyleId>{5C22544A-7EE6-4342-B048-85BDC9FD1C3A}</a:tableStyleId>
              </a:tblPr>
              <a:tblGrid>
                <a:gridCol w="1319212">
                  <a:extLst>
                    <a:ext uri="{9D8B030D-6E8A-4147-A177-3AD203B41FA5}">
                      <a16:colId xmlns:a16="http://schemas.microsoft.com/office/drawing/2014/main" val="3968296848"/>
                    </a:ext>
                  </a:extLst>
                </a:gridCol>
                <a:gridCol w="4743450">
                  <a:extLst>
                    <a:ext uri="{9D8B030D-6E8A-4147-A177-3AD203B41FA5}">
                      <a16:colId xmlns:a16="http://schemas.microsoft.com/office/drawing/2014/main" val="187975253"/>
                    </a:ext>
                  </a:extLst>
                </a:gridCol>
              </a:tblGrid>
              <a:tr h="348311">
                <a:tc>
                  <a:txBody>
                    <a:bodyPr/>
                    <a:lstStyle/>
                    <a:p>
                      <a:r>
                        <a:rPr lang="en-GB" sz="2000" dirty="0">
                          <a:latin typeface="Century Gothic" panose="020B0502020202020204" pitchFamily="34" charset="0"/>
                        </a:rPr>
                        <a:t>Subject</a:t>
                      </a:r>
                    </a:p>
                  </a:txBody>
                  <a:tcPr/>
                </a:tc>
                <a:tc>
                  <a:txBody>
                    <a:bodyPr/>
                    <a:lstStyle/>
                    <a:p>
                      <a:r>
                        <a:rPr lang="en-GB" sz="2000" dirty="0">
                          <a:latin typeface="Century Gothic" panose="020B0502020202020204" pitchFamily="34" charset="0"/>
                        </a:rPr>
                        <a:t>Objective</a:t>
                      </a:r>
                    </a:p>
                  </a:txBody>
                  <a:tcPr/>
                </a:tc>
                <a:extLst>
                  <a:ext uri="{0D108BD9-81ED-4DB2-BD59-A6C34878D82A}">
                    <a16:rowId xmlns:a16="http://schemas.microsoft.com/office/drawing/2014/main" val="2171805527"/>
                  </a:ext>
                </a:extLst>
              </a:tr>
              <a:tr h="6390175">
                <a:tc rowSpan="2">
                  <a:txBody>
                    <a:bodyPr/>
                    <a:lstStyle/>
                    <a:p>
                      <a:r>
                        <a:rPr lang="en-GB" dirty="0">
                          <a:latin typeface="Century Gothic" panose="020B0502020202020204" pitchFamily="34" charset="0"/>
                        </a:rPr>
                        <a:t>Geography</a:t>
                      </a: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p>
                      <a:endParaRPr lang="en-GB" dirty="0">
                        <a:latin typeface="Century Gothic" panose="020B0502020202020204" pitchFamily="34" charset="0"/>
                      </a:endParaRPr>
                    </a:p>
                  </a:txBody>
                  <a:tcPr/>
                </a:tc>
                <a:tc>
                  <a:txBody>
                    <a:bodyPr/>
                    <a:lstStyle/>
                    <a:p>
                      <a:r>
                        <a:rPr lang="en-GB" sz="1350" kern="1200" dirty="0">
                          <a:solidFill>
                            <a:schemeClr val="dk1"/>
                          </a:solidFill>
                          <a:effectLst/>
                          <a:latin typeface="+mn-lt"/>
                          <a:ea typeface="+mn-ea"/>
                          <a:cs typeface="+mn-cs"/>
                        </a:rPr>
                        <a:t>• Collect and analyse statistics and other information in order to draw clear conclusions about locations.</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Identify and describe how the physical features affect the human activity within a location.</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Use a range of geographical resources to give detailed descriptions and opinions of the characteristic features of a location.</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Name and locate some of the countries and cities of the world and their identifying human and physical characteristics, including hills, mountains, rivers, key topographical features and land-use patterns; and understand how some of these aspects have changed over time.</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Identify and describe the geographical significance of latitude, longitude, Equator, Northern Hemisphere, Southern Hemisphere, the Tropics of Cancer and Capricorn, Arctic and Antarctic Circle, and time zones (including day and night).</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Understand some of the reasons for geographical similarities and differences between countries.</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Describe how locations around the world are changing and explain some of the reasons for change.</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Describe geographical diversity across the world.</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Describe how countries and geographical regions are interconnected and interdependent.</a:t>
                      </a:r>
                    </a:p>
                    <a:p>
                      <a:r>
                        <a:rPr lang="en-GB" sz="1350" kern="1200" dirty="0">
                          <a:solidFill>
                            <a:schemeClr val="dk1"/>
                          </a:solidFill>
                          <a:effectLst/>
                          <a:latin typeface="+mn-lt"/>
                          <a:ea typeface="+mn-ea"/>
                          <a:cs typeface="+mn-cs"/>
                        </a:rPr>
                        <a:t>• Describe and understand key aspects of: </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a:t>
                      </a:r>
                      <a:r>
                        <a:rPr lang="en-GB" sz="1350" b="1" kern="1200" dirty="0">
                          <a:solidFill>
                            <a:schemeClr val="dk1"/>
                          </a:solidFill>
                          <a:effectLst/>
                          <a:latin typeface="+mn-lt"/>
                          <a:ea typeface="+mn-ea"/>
                          <a:cs typeface="+mn-cs"/>
                        </a:rPr>
                        <a:t>physical geography</a:t>
                      </a:r>
                      <a:r>
                        <a:rPr lang="en-GB" sz="1350" kern="1200" dirty="0">
                          <a:solidFill>
                            <a:schemeClr val="dk1"/>
                          </a:solidFill>
                          <a:effectLst/>
                          <a:latin typeface="+mn-lt"/>
                          <a:ea typeface="+mn-ea"/>
                          <a:cs typeface="+mn-cs"/>
                        </a:rPr>
                        <a:t>, including: climate zones, biomes and vegetation belts</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a:t>
                      </a:r>
                      <a:r>
                        <a:rPr lang="en-GB" sz="1350" b="1" kern="1200" dirty="0">
                          <a:solidFill>
                            <a:schemeClr val="dk1"/>
                          </a:solidFill>
                          <a:effectLst/>
                          <a:latin typeface="+mn-lt"/>
                          <a:ea typeface="+mn-ea"/>
                          <a:cs typeface="+mn-cs"/>
                        </a:rPr>
                        <a:t>human geography</a:t>
                      </a:r>
                      <a:r>
                        <a:rPr lang="en-GB" sz="1350" kern="1200" dirty="0">
                          <a:solidFill>
                            <a:schemeClr val="dk1"/>
                          </a:solidFill>
                          <a:effectLst/>
                          <a:latin typeface="+mn-lt"/>
                          <a:ea typeface="+mn-ea"/>
                          <a:cs typeface="+mn-cs"/>
                        </a:rPr>
                        <a:t>, including: settlements, land use, economic activity including trade links, and the distribution of natural resources including energy, food, minerals, and water supplies.</a:t>
                      </a:r>
                      <a:endParaRPr lang="en-US" sz="1350" kern="1200" dirty="0">
                        <a:solidFill>
                          <a:schemeClr val="dk1"/>
                        </a:solidFill>
                        <a:effectLst/>
                        <a:latin typeface="+mn-lt"/>
                        <a:ea typeface="+mn-ea"/>
                        <a:cs typeface="+mn-cs"/>
                      </a:endParaRPr>
                    </a:p>
                    <a:p>
                      <a:r>
                        <a:rPr lang="en-GB" sz="1350" kern="1200" dirty="0">
                          <a:solidFill>
                            <a:schemeClr val="dk1"/>
                          </a:solidFill>
                          <a:effectLst/>
                          <a:latin typeface="+mn-lt"/>
                          <a:ea typeface="+mn-ea"/>
                          <a:cs typeface="+mn-cs"/>
                        </a:rPr>
                        <a:t>• Use the eight points of a compass, four-figure grid references, symbols and a key (that uses standard Ordnance Survey symbols) to communicate knowledge of the United Kingdom and the world.</a:t>
                      </a:r>
                      <a:endParaRPr lang="en-US" sz="1350" kern="1200" dirty="0">
                        <a:solidFill>
                          <a:schemeClr val="dk1"/>
                        </a:solidFill>
                        <a:effectLst/>
                        <a:latin typeface="+mn-lt"/>
                        <a:ea typeface="+mn-ea"/>
                        <a:cs typeface="+mn-cs"/>
                      </a:endParaRPr>
                    </a:p>
                    <a:p>
                      <a:endParaRPr lang="en-GB" sz="1200" b="1" i="0" kern="1200" dirty="0">
                        <a:solidFill>
                          <a:schemeClr val="dk1"/>
                        </a:solidFill>
                        <a:effectLst/>
                        <a:latin typeface="Century Gothic" panose="020B0502020202020204" pitchFamily="34" charset="0"/>
                        <a:ea typeface="+mn-ea"/>
                        <a:cs typeface="+mn-cs"/>
                      </a:endParaRPr>
                    </a:p>
                  </a:txBody>
                  <a:tcPr/>
                </a:tc>
                <a:extLst>
                  <a:ext uri="{0D108BD9-81ED-4DB2-BD59-A6C34878D82A}">
                    <a16:rowId xmlns:a16="http://schemas.microsoft.com/office/drawing/2014/main" val="677294665"/>
                  </a:ext>
                </a:extLst>
              </a:tr>
              <a:tr h="1491112">
                <a:tc vMerge="1">
                  <a:txBody>
                    <a:bodyPr/>
                    <a:lstStyle/>
                    <a:p>
                      <a:endParaRPr lang="en-GB"/>
                    </a:p>
                  </a:txBody>
                  <a:tcPr/>
                </a:tc>
                <a:tc>
                  <a:txBody>
                    <a:bodyPr/>
                    <a:lstStyle/>
                    <a:p>
                      <a:endParaRPr lang="en-GB" sz="1200" b="0" i="0" kern="1200" dirty="0">
                        <a:solidFill>
                          <a:schemeClr val="dk1"/>
                        </a:solidFill>
                        <a:effectLst/>
                        <a:latin typeface="Century Gothic" panose="020B0502020202020204" pitchFamily="34" charset="0"/>
                        <a:ea typeface="+mn-ea"/>
                        <a:cs typeface="+mn-cs"/>
                      </a:endParaRPr>
                    </a:p>
                  </a:txBody>
                  <a:tcPr/>
                </a:tc>
                <a:extLst>
                  <a:ext uri="{0D108BD9-81ED-4DB2-BD59-A6C34878D82A}">
                    <a16:rowId xmlns:a16="http://schemas.microsoft.com/office/drawing/2014/main" val="1127839556"/>
                  </a:ext>
                </a:extLst>
              </a:tr>
            </a:tbl>
          </a:graphicData>
        </a:graphic>
      </p:graphicFrame>
      <p:sp>
        <p:nvSpPr>
          <p:cNvPr id="6" name="Footer Placeholder 5"/>
          <p:cNvSpPr>
            <a:spLocks noGrp="1"/>
          </p:cNvSpPr>
          <p:nvPr>
            <p:ph type="ftr" sz="quarter" idx="11"/>
          </p:nvPr>
        </p:nvSpPr>
        <p:spPr>
          <a:xfrm>
            <a:off x="2524941" y="9235439"/>
            <a:ext cx="3195638" cy="527403"/>
          </a:xfrm>
        </p:spPr>
        <p:txBody>
          <a:bodyPr/>
          <a:lstStyle/>
          <a:p>
            <a:r>
              <a:rPr lang="en-GB" sz="1800" b="1" dirty="0">
                <a:solidFill>
                  <a:schemeClr val="accent1">
                    <a:lumMod val="75000"/>
                  </a:schemeClr>
                </a:solidFill>
                <a:latin typeface="Century Gothic" panose="020B0502020202020204" pitchFamily="34" charset="0"/>
              </a:rPr>
              <a:t>Create  Explore  Discover</a:t>
            </a:r>
          </a:p>
        </p:txBody>
      </p:sp>
    </p:spTree>
    <p:extLst>
      <p:ext uri="{BB962C8B-B14F-4D97-AF65-F5344CB8AC3E}">
        <p14:creationId xmlns:p14="http://schemas.microsoft.com/office/powerpoint/2010/main" val="878374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863749" y="127042"/>
            <a:ext cx="1540117" cy="262829"/>
          </a:xfrm>
          <a:prstGeom prst="rect">
            <a:avLst/>
          </a:prstGeom>
          <a:noFill/>
        </p:spPr>
        <p:txBody>
          <a:bodyPr wrap="square" rtlCol="0">
            <a:spAutoFit/>
          </a:bodyPr>
          <a:lstStyle/>
          <a:p>
            <a:r>
              <a:rPr lang="en-GB" sz="1108" b="1" u="sng" dirty="0">
                <a:latin typeface="Century Gothic" panose="020B0502020202020204" pitchFamily="34" charset="0"/>
              </a:rPr>
              <a:t>Topic Overview</a:t>
            </a:r>
          </a:p>
        </p:txBody>
      </p:sp>
      <p:sp>
        <p:nvSpPr>
          <p:cNvPr id="9" name="TextBox 8"/>
          <p:cNvSpPr txBox="1"/>
          <p:nvPr/>
        </p:nvSpPr>
        <p:spPr>
          <a:xfrm>
            <a:off x="2052080" y="448757"/>
            <a:ext cx="2820416" cy="667490"/>
          </a:xfrm>
          <a:prstGeom prst="rect">
            <a:avLst/>
          </a:prstGeom>
          <a:solidFill>
            <a:schemeClr val="accent1"/>
          </a:solidFill>
          <a:ln>
            <a:solidFill>
              <a:schemeClr val="tx1"/>
            </a:solidFill>
          </a:ln>
        </p:spPr>
        <p:txBody>
          <a:bodyPr wrap="square" rtlCol="0">
            <a:spAutoFit/>
          </a:bodyPr>
          <a:lstStyle/>
          <a:p>
            <a:pPr algn="ctr"/>
            <a:r>
              <a:rPr lang="en-GB" sz="1246" b="1" dirty="0">
                <a:latin typeface="Century Gothic" panose="020B0502020202020204" pitchFamily="34" charset="0"/>
              </a:rPr>
              <a:t>Title: In the Rainforest</a:t>
            </a:r>
          </a:p>
          <a:p>
            <a:pPr algn="ctr"/>
            <a:r>
              <a:rPr lang="en-GB" sz="1246" b="1" dirty="0">
                <a:latin typeface="Century Gothic" panose="020B0502020202020204" pitchFamily="34" charset="0"/>
              </a:rPr>
              <a:t>Curriculum Driver: Geography</a:t>
            </a:r>
          </a:p>
          <a:p>
            <a:pPr algn="ctr"/>
            <a:endParaRPr lang="en-GB" sz="1246" b="1" dirty="0">
              <a:latin typeface="Century Gothic" panose="020B0502020202020204" pitchFamily="34" charset="0"/>
            </a:endParaRPr>
          </a:p>
        </p:txBody>
      </p:sp>
      <p:sp>
        <p:nvSpPr>
          <p:cNvPr id="10" name="TextBox 9"/>
          <p:cNvSpPr txBox="1"/>
          <p:nvPr/>
        </p:nvSpPr>
        <p:spPr>
          <a:xfrm>
            <a:off x="245330" y="7569322"/>
            <a:ext cx="6333039" cy="1882054"/>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Linked Texts</a:t>
            </a:r>
          </a:p>
          <a:p>
            <a:endParaRPr lang="en-GB" sz="969" dirty="0"/>
          </a:p>
          <a:p>
            <a:endParaRPr lang="en-GB" sz="969" dirty="0"/>
          </a:p>
          <a:p>
            <a:endParaRPr lang="en-GB" sz="969" dirty="0"/>
          </a:p>
          <a:p>
            <a:endParaRPr lang="en-GB" sz="969" dirty="0"/>
          </a:p>
          <a:p>
            <a:endParaRPr lang="en-GB" sz="969" dirty="0"/>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dirty="0"/>
          </a:p>
          <a:p>
            <a:endParaRPr lang="en-GB" sz="969" dirty="0"/>
          </a:p>
          <a:p>
            <a:endParaRPr lang="en-GB" sz="969" dirty="0"/>
          </a:p>
        </p:txBody>
      </p:sp>
      <p:sp>
        <p:nvSpPr>
          <p:cNvPr id="12" name="TextBox 11"/>
          <p:cNvSpPr txBox="1"/>
          <p:nvPr/>
        </p:nvSpPr>
        <p:spPr>
          <a:xfrm>
            <a:off x="268294" y="4616477"/>
            <a:ext cx="2241378" cy="68890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Free Writing Stimulus</a:t>
            </a:r>
          </a:p>
          <a:p>
            <a:endParaRPr lang="en-GB" sz="969" b="1" dirty="0">
              <a:latin typeface="Century Gothic" panose="020B0502020202020204" pitchFamily="34" charset="0"/>
            </a:endParaRPr>
          </a:p>
          <a:p>
            <a:r>
              <a:rPr lang="en-GB" sz="969" dirty="0">
                <a:latin typeface="Century Gothic" panose="020B0502020202020204" pitchFamily="34" charset="0"/>
              </a:rPr>
              <a:t>Free write- World book Day link to our class novel ‘ The Explorer’ </a:t>
            </a:r>
            <a:endParaRPr lang="en-GB" sz="969" dirty="0"/>
          </a:p>
        </p:txBody>
      </p:sp>
      <p:sp>
        <p:nvSpPr>
          <p:cNvPr id="13" name="TextBox 12"/>
          <p:cNvSpPr txBox="1"/>
          <p:nvPr/>
        </p:nvSpPr>
        <p:spPr>
          <a:xfrm>
            <a:off x="258260" y="1461350"/>
            <a:ext cx="6333039" cy="247862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Coverage (Main Focus)</a:t>
            </a:r>
          </a:p>
          <a:p>
            <a:pPr marL="228600" indent="-228600">
              <a:buAutoNum type="arabicPeriod"/>
            </a:pPr>
            <a:r>
              <a:rPr lang="en-GB" sz="969" dirty="0">
                <a:latin typeface="Century Gothic" panose="020B0502020202020204" pitchFamily="34" charset="0"/>
              </a:rPr>
              <a:t>Hook lesson- art creating 3d macaws using tissue paper to create effect of feathers. </a:t>
            </a:r>
          </a:p>
          <a:p>
            <a:pPr marL="228600" indent="-228600">
              <a:buAutoNum type="arabicPeriod"/>
            </a:pPr>
            <a:r>
              <a:rPr lang="en-GB" sz="969" dirty="0">
                <a:latin typeface="Century Gothic" panose="020B0502020202020204" pitchFamily="34" charset="0"/>
              </a:rPr>
              <a:t>Layers of the rainforest – what does this mean? How does this affect </a:t>
            </a:r>
            <a:r>
              <a:rPr lang="en-GB" sz="969" dirty="0" err="1">
                <a:latin typeface="Century Gothic" panose="020B0502020202020204" pitchFamily="34" charset="0"/>
              </a:rPr>
              <a:t>ujs</a:t>
            </a:r>
            <a:r>
              <a:rPr lang="en-GB" sz="969" dirty="0">
                <a:latin typeface="Century Gothic" panose="020B0502020202020204" pitchFamily="34" charset="0"/>
              </a:rPr>
              <a:t>?</a:t>
            </a:r>
          </a:p>
          <a:p>
            <a:pPr marL="228600" indent="-228600">
              <a:buAutoNum type="arabicPeriod"/>
            </a:pPr>
            <a:r>
              <a:rPr lang="en-GB" sz="969" dirty="0">
                <a:latin typeface="Century Gothic" panose="020B0502020202020204" pitchFamily="34" charset="0"/>
              </a:rPr>
              <a:t>Where does our food come from? How do we rely on the rainforest? – looking at information  sheets to gather information, class discussion, chrome books for further research. Taste testing foods from the rainforest. </a:t>
            </a:r>
          </a:p>
          <a:p>
            <a:pPr marL="228600" indent="-228600">
              <a:buAutoNum type="arabicPeriod"/>
            </a:pPr>
            <a:r>
              <a:rPr lang="en-GB" sz="969" dirty="0">
                <a:latin typeface="Century Gothic" panose="020B0502020202020204" pitchFamily="34" charset="0"/>
              </a:rPr>
              <a:t>Free write session linked to WBD. </a:t>
            </a:r>
          </a:p>
          <a:p>
            <a:pPr marL="228600" indent="-228600">
              <a:buAutoNum type="arabicPeriod"/>
            </a:pPr>
            <a:r>
              <a:rPr lang="en-GB" sz="969" dirty="0">
                <a:latin typeface="Century Gothic" panose="020B0502020202020204" pitchFamily="34" charset="0"/>
              </a:rPr>
              <a:t>Palm oil – what is it? How does it effect us? The rainforest. </a:t>
            </a:r>
            <a:r>
              <a:rPr lang="en-GB" sz="969" dirty="0" err="1">
                <a:latin typeface="Century Gothic" panose="020B0502020202020204" pitchFamily="34" charset="0"/>
              </a:rPr>
              <a:t>Choildren</a:t>
            </a:r>
            <a:r>
              <a:rPr lang="en-GB" sz="969" dirty="0">
                <a:latin typeface="Century Gothic" panose="020B0502020202020204" pitchFamily="34" charset="0"/>
              </a:rPr>
              <a:t> complete answers to key questions using skills from reading lessons. Ch use </a:t>
            </a:r>
            <a:r>
              <a:rPr lang="en-GB" sz="969" dirty="0" err="1">
                <a:latin typeface="Century Gothic" panose="020B0502020202020204" pitchFamily="34" charset="0"/>
              </a:rPr>
              <a:t>chromebooks</a:t>
            </a:r>
            <a:r>
              <a:rPr lang="en-GB" sz="969" dirty="0">
                <a:latin typeface="Century Gothic" panose="020B0502020202020204" pitchFamily="34" charset="0"/>
              </a:rPr>
              <a:t> for further research. (Which sources of information are better and why?</a:t>
            </a:r>
          </a:p>
          <a:p>
            <a:pPr marL="228600" indent="-228600">
              <a:buAutoNum type="arabicPeriod"/>
            </a:pPr>
            <a:r>
              <a:rPr lang="en-GB" sz="969" dirty="0">
                <a:latin typeface="Century Gothic" panose="020B0502020202020204" pitchFamily="34" charset="0"/>
              </a:rPr>
              <a:t>Map work – Locate the Amazon on a map. What is it’s climate? Why is it like that?</a:t>
            </a:r>
          </a:p>
          <a:p>
            <a:pPr marL="228600" indent="-228600">
              <a:buAutoNum type="arabicPeriod"/>
            </a:pPr>
            <a:r>
              <a:rPr lang="en-GB" sz="969" dirty="0">
                <a:latin typeface="Century Gothic" panose="020B0502020202020204" pitchFamily="34" charset="0"/>
              </a:rPr>
              <a:t>Write a persuasive letter persuading Boris Johnson to act on palm oil/deforestation  (direct based on children’s interests/feedback from English writing units. </a:t>
            </a:r>
          </a:p>
          <a:p>
            <a:pPr marL="228600" indent="-228600">
              <a:buAutoNum type="arabicPeriod"/>
            </a:pPr>
            <a:r>
              <a:rPr lang="en-GB" sz="969" dirty="0">
                <a:latin typeface="Century Gothic" panose="020B0502020202020204" pitchFamily="34" charset="0"/>
              </a:rPr>
              <a:t>How is the amazon changing? Why? - Deforestation</a:t>
            </a:r>
          </a:p>
          <a:p>
            <a:endParaRPr lang="en-GB" sz="969" dirty="0">
              <a:latin typeface="Century Gothic" panose="020B0502020202020204" pitchFamily="34" charset="0"/>
            </a:endParaRPr>
          </a:p>
          <a:p>
            <a:pPr marL="228600" indent="-228600">
              <a:buAutoNum type="arabicPeriod"/>
            </a:pPr>
            <a:endParaRPr lang="en-GB" sz="969" dirty="0">
              <a:latin typeface="Century Gothic" panose="020B0502020202020204" pitchFamily="34" charset="0"/>
            </a:endParaRPr>
          </a:p>
        </p:txBody>
      </p:sp>
      <p:sp>
        <p:nvSpPr>
          <p:cNvPr id="14" name="TextBox 13"/>
          <p:cNvSpPr txBox="1"/>
          <p:nvPr/>
        </p:nvSpPr>
        <p:spPr>
          <a:xfrm>
            <a:off x="4907879" y="4624696"/>
            <a:ext cx="1681827" cy="838050"/>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Trips and Experiences</a:t>
            </a:r>
          </a:p>
          <a:p>
            <a:r>
              <a:rPr lang="en-GB" sz="969" dirty="0"/>
              <a:t>. </a:t>
            </a:r>
          </a:p>
          <a:p>
            <a:r>
              <a:rPr lang="en-GB" sz="969" dirty="0"/>
              <a:t>Food tasting</a:t>
            </a:r>
          </a:p>
          <a:p>
            <a:r>
              <a:rPr lang="en-GB" sz="969" dirty="0"/>
              <a:t>Animal visitor looking and handling rainforest creatures.</a:t>
            </a:r>
          </a:p>
        </p:txBody>
      </p:sp>
      <p:sp>
        <p:nvSpPr>
          <p:cNvPr id="17" name="TextBox 16"/>
          <p:cNvSpPr txBox="1"/>
          <p:nvPr/>
        </p:nvSpPr>
        <p:spPr>
          <a:xfrm>
            <a:off x="256667" y="5691815"/>
            <a:ext cx="6321702" cy="1285480"/>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Other subject Coverage</a:t>
            </a:r>
          </a:p>
          <a:p>
            <a:r>
              <a:rPr lang="en-GB" sz="969" dirty="0">
                <a:latin typeface="Century Gothic" panose="020B0502020202020204" pitchFamily="34" charset="0"/>
              </a:rPr>
              <a:t>List activities</a:t>
            </a:r>
          </a:p>
          <a:p>
            <a:endParaRPr lang="en-GB" sz="969" dirty="0">
              <a:latin typeface="Century Gothic" panose="020B0502020202020204" pitchFamily="34" charset="0"/>
            </a:endParaRPr>
          </a:p>
          <a:p>
            <a:r>
              <a:rPr lang="en-GB" sz="969" b="1" dirty="0">
                <a:latin typeface="Century Gothic" panose="020B0502020202020204" pitchFamily="34" charset="0"/>
              </a:rPr>
              <a:t>Science– </a:t>
            </a:r>
            <a:r>
              <a:rPr lang="en-GB" sz="969" dirty="0">
                <a:latin typeface="Century Gothic" panose="020B0502020202020204" pitchFamily="34" charset="0"/>
              </a:rPr>
              <a:t>Animals, plants , </a:t>
            </a:r>
            <a:r>
              <a:rPr lang="en-GB" sz="969" dirty="0" err="1">
                <a:latin typeface="Century Gothic" panose="020B0502020202020204" pitchFamily="34" charset="0"/>
              </a:rPr>
              <a:t>adapatation</a:t>
            </a:r>
            <a:r>
              <a:rPr lang="en-GB" sz="969" dirty="0">
                <a:latin typeface="Century Gothic" panose="020B0502020202020204" pitchFamily="34" charset="0"/>
              </a:rPr>
              <a:t> and inheritance links.</a:t>
            </a:r>
          </a:p>
          <a:p>
            <a:endParaRPr lang="en-GB" sz="969" dirty="0">
              <a:latin typeface="Century Gothic" panose="020B0502020202020204" pitchFamily="34" charset="0"/>
            </a:endParaRPr>
          </a:p>
          <a:p>
            <a:r>
              <a:rPr lang="en-GB" sz="969" b="1" dirty="0">
                <a:latin typeface="Century Gothic" panose="020B0502020202020204" pitchFamily="34" charset="0"/>
              </a:rPr>
              <a:t>Art </a:t>
            </a:r>
            <a:r>
              <a:rPr lang="en-GB" sz="969" dirty="0">
                <a:latin typeface="Century Gothic" panose="020B0502020202020204" pitchFamily="34" charset="0"/>
              </a:rPr>
              <a:t>– Animal (Macaw) art using different medium to look like feathers. Mosaic effect. </a:t>
            </a:r>
            <a:endParaRPr lang="en-GB" sz="969" b="1" dirty="0">
              <a:latin typeface="Century Gothic" panose="020B0502020202020204" pitchFamily="34" charset="0"/>
            </a:endParaRPr>
          </a:p>
          <a:p>
            <a:endParaRPr lang="en-GB" sz="969" b="1" dirty="0">
              <a:latin typeface="Century Gothic" panose="020B0502020202020204" pitchFamily="34" charset="0"/>
            </a:endParaRPr>
          </a:p>
          <a:p>
            <a:endParaRPr lang="en-GB" sz="969" b="1" dirty="0">
              <a:latin typeface="Century Gothic" panose="020B0502020202020204" pitchFamily="34" charset="0"/>
            </a:endParaRPr>
          </a:p>
        </p:txBody>
      </p:sp>
      <p:sp>
        <p:nvSpPr>
          <p:cNvPr id="15" name="TextBox 14"/>
          <p:cNvSpPr txBox="1"/>
          <p:nvPr/>
        </p:nvSpPr>
        <p:spPr>
          <a:xfrm>
            <a:off x="2570936" y="4619250"/>
            <a:ext cx="2264052" cy="688907"/>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Extended Writing Genres and Activities</a:t>
            </a:r>
          </a:p>
          <a:p>
            <a:r>
              <a:rPr lang="en-GB" sz="969" dirty="0"/>
              <a:t>Extended writing- letter campaigning for protected areas to Boris Johnson. </a:t>
            </a:r>
            <a:endParaRPr lang="en-GB" sz="969" b="1" dirty="0">
              <a:latin typeface="Century Gothic" panose="020B0502020202020204" pitchFamily="34" charset="0"/>
            </a:endParaRPr>
          </a:p>
        </p:txBody>
      </p:sp>
      <p:sp>
        <p:nvSpPr>
          <p:cNvPr id="18" name="TextBox 17"/>
          <p:cNvSpPr txBox="1"/>
          <p:nvPr/>
        </p:nvSpPr>
        <p:spPr>
          <a:xfrm>
            <a:off x="256667" y="414514"/>
            <a:ext cx="1684838" cy="390620"/>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Hook</a:t>
            </a:r>
          </a:p>
          <a:p>
            <a:endParaRPr lang="en-GB" sz="969" dirty="0">
              <a:latin typeface="Century Gothic" panose="020B0502020202020204" pitchFamily="34" charset="0"/>
            </a:endParaRPr>
          </a:p>
        </p:txBody>
      </p:sp>
      <p:sp>
        <p:nvSpPr>
          <p:cNvPr id="19" name="TextBox 18"/>
          <p:cNvSpPr txBox="1"/>
          <p:nvPr/>
        </p:nvSpPr>
        <p:spPr>
          <a:xfrm>
            <a:off x="4983072" y="448757"/>
            <a:ext cx="1606634" cy="241476"/>
          </a:xfrm>
          <a:prstGeom prst="rect">
            <a:avLst/>
          </a:prstGeom>
          <a:noFill/>
          <a:ln>
            <a:solidFill>
              <a:schemeClr val="tx1"/>
            </a:solidFill>
          </a:ln>
        </p:spPr>
        <p:txBody>
          <a:bodyPr wrap="square" rtlCol="0">
            <a:spAutoFit/>
          </a:bodyPr>
          <a:lstStyle/>
          <a:p>
            <a:r>
              <a:rPr lang="en-GB" sz="969" b="1" dirty="0">
                <a:latin typeface="Century Gothic" panose="020B0502020202020204" pitchFamily="34" charset="0"/>
              </a:rPr>
              <a:t>Topic Outcome</a:t>
            </a:r>
          </a:p>
        </p:txBody>
      </p:sp>
      <p:pic>
        <p:nvPicPr>
          <p:cNvPr id="3" name="Picture 2" descr="A close up of a monkey&#10;&#10;Description automatically generated">
            <a:extLst>
              <a:ext uri="{FF2B5EF4-FFF2-40B4-BE49-F238E27FC236}">
                <a16:creationId xmlns:a16="http://schemas.microsoft.com/office/drawing/2014/main" id="{B75C32F5-DC20-4192-826F-BAB8EA76D8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9631" y="7856832"/>
            <a:ext cx="1257917" cy="1634654"/>
          </a:xfrm>
          <a:prstGeom prst="rect">
            <a:avLst/>
          </a:prstGeom>
        </p:spPr>
      </p:pic>
      <p:pic>
        <p:nvPicPr>
          <p:cNvPr id="5" name="Picture 4" descr="A picture containing salad, fruit, tree, food&#10;&#10;Description automatically generated">
            <a:extLst>
              <a:ext uri="{FF2B5EF4-FFF2-40B4-BE49-F238E27FC236}">
                <a16:creationId xmlns:a16="http://schemas.microsoft.com/office/drawing/2014/main" id="{DABC2278-C28D-4F2F-8ABA-19D972D172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71849" y="7569322"/>
            <a:ext cx="1190625" cy="1762125"/>
          </a:xfrm>
          <a:prstGeom prst="rect">
            <a:avLst/>
          </a:prstGeom>
        </p:spPr>
      </p:pic>
      <p:pic>
        <p:nvPicPr>
          <p:cNvPr id="8" name="Picture 7" descr="A picture containing birthday, cake, toy, frog&#10;&#10;Description automatically generated">
            <a:extLst>
              <a:ext uri="{FF2B5EF4-FFF2-40B4-BE49-F238E27FC236}">
                <a16:creationId xmlns:a16="http://schemas.microsoft.com/office/drawing/2014/main" id="{4F5E1B5E-E88D-440F-A2C1-2D7B5105F8D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21873" y="7666798"/>
            <a:ext cx="1247244" cy="1369523"/>
          </a:xfrm>
          <a:prstGeom prst="rect">
            <a:avLst/>
          </a:prstGeom>
        </p:spPr>
      </p:pic>
    </p:spTree>
    <p:extLst>
      <p:ext uri="{BB962C8B-B14F-4D97-AF65-F5344CB8AC3E}">
        <p14:creationId xmlns:p14="http://schemas.microsoft.com/office/powerpoint/2010/main" val="320981616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169051C11483E4086689631A732D62C" ma:contentTypeVersion="12" ma:contentTypeDescription="Create a new document." ma:contentTypeScope="" ma:versionID="d9d95b4637d2886a5e4af9b0b4eea46c">
  <xsd:schema xmlns:xsd="http://www.w3.org/2001/XMLSchema" xmlns:xs="http://www.w3.org/2001/XMLSchema" xmlns:p="http://schemas.microsoft.com/office/2006/metadata/properties" xmlns:ns2="6e4b2447-fa7a-4669-b8c7-8ed8e7d9ef2c" xmlns:ns3="86ea29c0-f88a-483c-8f15-ba85d357653f" targetNamespace="http://schemas.microsoft.com/office/2006/metadata/properties" ma:root="true" ma:fieldsID="9c661a7237a97e665804ef74e43b9c0d" ns2:_="" ns3:_="">
    <xsd:import namespace="6e4b2447-fa7a-4669-b8c7-8ed8e7d9ef2c"/>
    <xsd:import namespace="86ea29c0-f88a-483c-8f15-ba85d357653f"/>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Location" minOccurs="0"/>
                <xsd:element ref="ns3:MediaServiceEventHashCode" minOccurs="0"/>
                <xsd:element ref="ns3: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4b2447-fa7a-4669-b8c7-8ed8e7d9ef2c"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86ea29c0-f88a-483c-8f15-ba85d357653f"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AutoTags" ma:index="14" nillable="true" ma:displayName="MediaServiceAutoTags" ma:description="" ma:internalName="MediaServiceAutoTags" ma:readOnly="true">
      <xsd:simpleType>
        <xsd:restriction base="dms:Text"/>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27078B-F293-42A2-AD9D-725406B534F5}">
  <ds:schemaRefs>
    <ds:schemaRef ds:uri="http://schemas.microsoft.com/sharepoint/v3/contenttype/forms"/>
  </ds:schemaRefs>
</ds:datastoreItem>
</file>

<file path=customXml/itemProps2.xml><?xml version="1.0" encoding="utf-8"?>
<ds:datastoreItem xmlns:ds="http://schemas.openxmlformats.org/officeDocument/2006/customXml" ds:itemID="{3BCED61E-46D9-4763-8669-B21900E7E0C5}">
  <ds:schemaRefs>
    <ds:schemaRef ds:uri="http://purl.org/dc/elements/1.1/"/>
    <ds:schemaRef ds:uri="http://schemas.microsoft.com/office/infopath/2007/PartnerControls"/>
    <ds:schemaRef ds:uri="6e4b2447-fa7a-4669-b8c7-8ed8e7d9ef2c"/>
    <ds:schemaRef ds:uri="http://www.w3.org/XML/1998/namespace"/>
    <ds:schemaRef ds:uri="http://purl.org/dc/terms/"/>
    <ds:schemaRef ds:uri="http://schemas.openxmlformats.org/package/2006/metadata/core-properties"/>
    <ds:schemaRef ds:uri="http://schemas.microsoft.com/office/2006/documentManagement/types"/>
    <ds:schemaRef ds:uri="86ea29c0-f88a-483c-8f15-ba85d357653f"/>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BC6F3CC9-A44C-422A-9826-9A5374DF3F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e4b2447-fa7a-4669-b8c7-8ed8e7d9ef2c"/>
    <ds:schemaRef ds:uri="86ea29c0-f88a-483c-8f15-ba85d35765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1707</TotalTime>
  <Words>307</Words>
  <Application>Microsoft Office PowerPoint</Application>
  <PresentationFormat>A4 Paper (210x297 mm)</PresentationFormat>
  <Paragraphs>90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Year 5 Spring 2 In the Rainforest         Curriculum Driver:  Geography</vt:lpstr>
      <vt:lpstr>Year 5 Spring 2 – In the Rainforest Key Curriculum Driver: Geography  Other Curriculum Areas: Science and Art  Rationale: In the Rainforest will provide the opportunity for children to discover the wonders of the Amazon Rainforest, studying its climate, features and the effects of humans on this amazing habitat.   By the end of this topic, most children will have:   An excellent knowledge of where places are and what they are like. An excellent understanding of the ways in which places are interdependent and interconnected and how much human and physical environments are interrelated. An extensive base of geographical knowledge and vocabulary. Fluency in complex, geographical enquiry and the ability to apply questioning skills and use effective analytical and presentational techniques. The ability to reach clear conclusions and develop a reasoned argument to explain findings. Significant levels of originality, imagination or creativity as shown in interpretations and representations of the subject matter. Highly developed and frequently utilised fieldwork and other geographical skills and techniques. A passion for and commitment to the subject, and a real sense of curiosity to find out about the world and the people who live there. The ability to express well-balanced opinions, rooted in very good knowledge and understanding about current and contemporary issues in society and the environment.   Children’s knowledge will be shown by:  Letters written to local government Artwork An assembly to showcase our learning to parents  Extended Writing: Information texts letters to government  Purposeful Outcome – Assembly to showcase learning to parents </vt:lpstr>
      <vt:lpstr> Year 5 Spring 2– In the Rainforest</vt:lpstr>
      <vt:lpstr>PowerPoint Presentation</vt:lpstr>
    </vt:vector>
  </TitlesOfParts>
  <Company>Hunslet Carr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At the Doctors          Key Subject: Science</dc:title>
  <dc:creator>Kate Standish</dc:creator>
  <cp:lastModifiedBy>Leanne Brown</cp:lastModifiedBy>
  <cp:revision>90</cp:revision>
  <dcterms:created xsi:type="dcterms:W3CDTF">2018-07-04T20:22:24Z</dcterms:created>
  <dcterms:modified xsi:type="dcterms:W3CDTF">2020-03-11T09:43:01Z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0x0101002169051C11483E4086689631A732D62C</vt:lpwstr>
  </property>
</Properties>
</file>