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75" r:id="rId9"/>
    <p:sldId id="272" r:id="rId10"/>
    <p:sldId id="274" r:id="rId11"/>
    <p:sldId id="276" r:id="rId12"/>
    <p:sldId id="277" r:id="rId13"/>
    <p:sldId id="278" r:id="rId14"/>
    <p:sldId id="279" r:id="rId15"/>
    <p:sldId id="28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55518-50F3-4252-BEF9-70C36AB92ED2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CE06F-52AE-46D6-A3E8-96BE92DE2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77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8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0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381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66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0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5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775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0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72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7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1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06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4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A09F-175B-43A7-AEC6-E40AAC9758E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B5EE74-4AA8-4EB0-B82F-E1B6E4942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0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49" name="Picture 15" descr="BPA - no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40" y="4869829"/>
            <a:ext cx="139065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5910" y="27860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75008" y="31173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Stay On Green 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07067" y="2746449"/>
            <a:ext cx="7766936" cy="164630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747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6000" b="1" u="sng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Warnings and Consequences</a:t>
            </a:r>
            <a:r>
              <a:rPr lang="en-GB" sz="6000" b="1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spcAft>
                <a:spcPts val="0"/>
              </a:spcAft>
              <a:tabLst>
                <a:tab pos="1778000" algn="l"/>
              </a:tabLst>
            </a:pPr>
            <a:r>
              <a:rPr lang="en-GB" sz="2000" b="1" dirty="0">
                <a:solidFill>
                  <a:srgbClr val="00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 </a:t>
            </a:r>
            <a:r>
              <a:rPr lang="en-GB" sz="1850" b="1" dirty="0">
                <a:solidFill>
                  <a:srgbClr val="00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Green</a:t>
            </a:r>
            <a:r>
              <a:rPr lang="en-GB" sz="1850" dirty="0">
                <a:solidFill>
                  <a:srgbClr val="00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    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1</a:t>
            </a:r>
            <a:r>
              <a:rPr lang="en-GB" sz="185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st</a:t>
            </a:r>
            <a:r>
              <a:rPr lang="en-GB" sz="1850" spc="-115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warning</a:t>
            </a:r>
            <a:r>
              <a:rPr lang="en-GB" sz="1850" spc="-12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(opportunity</a:t>
            </a:r>
            <a:r>
              <a:rPr lang="en-GB" sz="185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to</a:t>
            </a:r>
            <a:r>
              <a:rPr lang="en-GB" sz="1850" spc="-115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</a:t>
            </a:r>
            <a:r>
              <a:rPr lang="en-GB" sz="185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reminded</a:t>
            </a:r>
            <a:r>
              <a:rPr lang="en-GB" sz="1850" spc="-125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of</a:t>
            </a:r>
            <a:r>
              <a:rPr lang="en-GB" sz="185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positive</a:t>
            </a:r>
            <a:r>
              <a:rPr lang="en-GB" sz="185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behaviour)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(Recorded</a:t>
            </a:r>
            <a:r>
              <a:rPr lang="en-GB" sz="185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GB" sz="185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behaviour log)</a:t>
            </a:r>
            <a:endParaRPr lang="en-GB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0" indent="-16002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   Blue	    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185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warning (‘thinking zone’ – time to reflect on behaviour and attempt to move back to Green)</a:t>
            </a:r>
            <a:endParaRPr lang="en-GB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(Recorded</a:t>
            </a:r>
            <a:r>
              <a:rPr lang="en-GB" sz="185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GB" sz="185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behaviour log)</a:t>
            </a:r>
            <a:endParaRPr lang="en-GB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 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Yellow	    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3</a:t>
            </a:r>
            <a:r>
              <a:rPr lang="en-GB" sz="185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rd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warning (sit away 10 minutes in class)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(Recorded</a:t>
            </a:r>
            <a:r>
              <a:rPr lang="en-GB" sz="185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on</a:t>
            </a:r>
            <a:r>
              <a:rPr lang="en-GB" sz="185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 log and CPOMS)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0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dirty="0"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    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4</a:t>
            </a:r>
            <a:r>
              <a:rPr lang="en-GB" sz="185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th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warning (removed to another class for remainder of session, phase leader in the first instance,       parallel classroom if the phase leader is unavailable)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(Recorded</a:t>
            </a:r>
            <a:r>
              <a:rPr lang="en-GB" sz="185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on</a:t>
            </a:r>
            <a:r>
              <a:rPr lang="en-GB" sz="185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 log, CPOMS and spend 15 minutes in reflection at lunchtime for a Restorative </a:t>
            </a:r>
            <a:r>
              <a:rPr lang="en-GB" sz="1850" dirty="0" err="1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Converstation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)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770890" indent="-1600835">
              <a:lnSpc>
                <a:spcPct val="105000"/>
              </a:lnSpc>
              <a:spcBef>
                <a:spcPts val="5"/>
              </a:spcBef>
              <a:spcAft>
                <a:spcPts val="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 Red	     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5</a:t>
            </a:r>
            <a:r>
              <a:rPr lang="en-GB" sz="185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th</a:t>
            </a:r>
            <a:r>
              <a:rPr lang="en-GB" sz="185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warning (sent to a member of Pastoral or SLT) Possible exclusion due to poor behaviour.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0" marR="770890" indent="-1600835">
              <a:lnSpc>
                <a:spcPct val="105000"/>
              </a:lnSpc>
              <a:spcBef>
                <a:spcPts val="5"/>
              </a:spcBef>
              <a:spcAft>
                <a:spcPts val="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	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(Recorded</a:t>
            </a:r>
            <a:r>
              <a:rPr lang="en-GB" sz="185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on</a:t>
            </a:r>
            <a:r>
              <a:rPr lang="en-GB" sz="185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185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 log, CPOMS and spend 15 minutes in reflection at lunchtime for a     Restorative Conversation)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0" b="1" u="none" strike="noStrike" dirty="0">
                <a:solidFill>
                  <a:srgbClr val="FFD966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9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6000" b="1" u="sng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Warnings and Consequences</a:t>
            </a:r>
            <a:r>
              <a:rPr lang="en-GB" sz="6000" b="1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spcAft>
                <a:spcPts val="0"/>
              </a:spcAft>
              <a:tabLst>
                <a:tab pos="1778000" algn="l"/>
              </a:tabLst>
            </a:pPr>
            <a:r>
              <a:rPr lang="en-GB" sz="2000" b="1" dirty="0">
                <a:solidFill>
                  <a:srgbClr val="00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 </a:t>
            </a:r>
          </a:p>
          <a:p>
            <a:pPr marL="177800">
              <a:spcAft>
                <a:spcPts val="0"/>
              </a:spcAft>
              <a:tabLst>
                <a:tab pos="1778000" algn="l"/>
              </a:tabLst>
            </a:pPr>
            <a:endParaRPr lang="en-GB" sz="2000" b="1" dirty="0">
              <a:solidFill>
                <a:srgbClr val="00FF00"/>
              </a:solidFill>
              <a:latin typeface="Letter-join Plus 8" panose="02000505000000020003" pitchFamily="50" charset="0"/>
              <a:ea typeface="Arial" panose="020B0604020202020204" pitchFamily="34" charset="0"/>
            </a:endParaRPr>
          </a:p>
          <a:p>
            <a:pPr marL="177800">
              <a:spcAft>
                <a:spcPts val="0"/>
              </a:spcAft>
              <a:tabLst>
                <a:tab pos="1778000" algn="l"/>
              </a:tabLst>
            </a:pPr>
            <a:endParaRPr lang="en-GB" sz="2000" b="1" dirty="0">
              <a:solidFill>
                <a:srgbClr val="00FF00"/>
              </a:solidFill>
              <a:effectLst/>
              <a:latin typeface="Letter-join Plus 8" panose="02000505000000020003" pitchFamily="50" charset="0"/>
              <a:ea typeface="Arial" panose="020B0604020202020204" pitchFamily="34" charset="0"/>
            </a:endParaRPr>
          </a:p>
          <a:p>
            <a:pPr marL="177800">
              <a:spcAft>
                <a:spcPts val="0"/>
              </a:spcAft>
              <a:tabLst>
                <a:tab pos="1778000" algn="l"/>
              </a:tabLst>
            </a:pPr>
            <a:endParaRPr lang="en-GB" sz="2000" b="1" dirty="0">
              <a:solidFill>
                <a:srgbClr val="00FF00"/>
              </a:solidFill>
              <a:latin typeface="Letter-join Plus 8" panose="02000505000000020003" pitchFamily="50" charset="0"/>
              <a:ea typeface="Arial" panose="020B0604020202020204" pitchFamily="34" charset="0"/>
            </a:endParaRPr>
          </a:p>
          <a:p>
            <a:pPr marL="177800">
              <a:spcAft>
                <a:spcPts val="0"/>
              </a:spcAft>
              <a:tabLst>
                <a:tab pos="1778000" algn="l"/>
              </a:tabLst>
            </a:pPr>
            <a:r>
              <a:rPr lang="en-GB" sz="4800" b="1" dirty="0">
                <a:solidFill>
                  <a:srgbClr val="00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Green</a:t>
            </a:r>
            <a:r>
              <a:rPr lang="en-GB" sz="4800" dirty="0">
                <a:solidFill>
                  <a:srgbClr val="00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 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1</a:t>
            </a:r>
            <a:r>
              <a:rPr lang="en-GB" sz="480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st</a:t>
            </a:r>
            <a:r>
              <a:rPr lang="en-GB" sz="4800" spc="-115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warning</a:t>
            </a:r>
            <a:r>
              <a:rPr lang="en-GB" sz="4800" spc="-12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(opportunity</a:t>
            </a:r>
            <a:r>
              <a:rPr lang="en-GB" sz="480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to</a:t>
            </a:r>
            <a:r>
              <a:rPr lang="en-GB" sz="4800" spc="-115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</a:t>
            </a:r>
            <a:r>
              <a:rPr lang="en-GB" sz="480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  				 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reminded</a:t>
            </a:r>
            <a:r>
              <a:rPr lang="en-GB" sz="4800" spc="-125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of</a:t>
            </a:r>
            <a:r>
              <a:rPr lang="en-GB" sz="480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positive</a:t>
            </a:r>
            <a:r>
              <a:rPr lang="en-GB" sz="4800" spc="-11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behaviour)</a:t>
            </a:r>
            <a:endParaRPr lang="en-GB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480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      </a:t>
            </a:r>
            <a:r>
              <a:rPr lang="en-GB" sz="4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(Recorded</a:t>
            </a:r>
            <a:r>
              <a:rPr lang="en-GB" sz="480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GB" sz="480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behaviour log)</a:t>
            </a:r>
            <a:endParaRPr lang="en-GB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0" b="1" u="none" strike="noStrike" dirty="0">
                <a:solidFill>
                  <a:srgbClr val="FFD966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94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6000" b="1" u="sng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Warnings and Consequences</a:t>
            </a:r>
            <a:r>
              <a:rPr lang="en-GB" sz="6000" b="1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0" indent="-16002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185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1778000" indent="-16002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endParaRPr lang="en-GB" sz="1850" b="1" dirty="0">
              <a:solidFill>
                <a:srgbClr val="00CCFF"/>
              </a:solidFill>
              <a:latin typeface="Letter-join Plus 8" panose="02000505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0" indent="-16002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400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Blue	    </a:t>
            </a:r>
            <a:r>
              <a:rPr lang="en-GB" sz="4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400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sz="4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warning (‘thinking zone’ – time to               	    reflect on behaviour and attempt to move     	    back to Green)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>
              <a:lnSpc>
                <a:spcPct val="107000"/>
              </a:lnSpc>
              <a:spcBef>
                <a:spcPts val="80"/>
              </a:spcBef>
              <a:spcAft>
                <a:spcPts val="800"/>
              </a:spcAft>
              <a:tabLst>
                <a:tab pos="1778000" algn="l"/>
              </a:tabLst>
            </a:pPr>
            <a:r>
              <a:rPr lang="en-GB" sz="4000" b="1" dirty="0">
                <a:solidFill>
                  <a:srgbClr val="00CCFF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    </a:t>
            </a:r>
            <a:r>
              <a:rPr lang="en-GB" sz="40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(Recorded</a:t>
            </a:r>
            <a:r>
              <a:rPr lang="en-GB" sz="400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GB" sz="400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behaviour log)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400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 </a:t>
            </a:r>
            <a:endParaRPr lang="en-GB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0" b="1" u="none" strike="noStrike" dirty="0">
                <a:solidFill>
                  <a:srgbClr val="FFD966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07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6000" b="1" u="sng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Warnings and Consequences</a:t>
            </a:r>
            <a:r>
              <a:rPr lang="en-GB" sz="6000" b="1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 </a:t>
            </a:r>
            <a:endParaRPr lang="en-GB" sz="18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185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</a:t>
            </a: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endParaRPr lang="en-GB" sz="1850" b="1" dirty="0">
              <a:solidFill>
                <a:srgbClr val="FFFF00"/>
              </a:solidFill>
              <a:latin typeface="Letter-join Plus 8" panose="02000505000000020003" pitchFamily="50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280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Yellow	     </a:t>
            </a:r>
            <a:r>
              <a:rPr lang="en-GB" sz="2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3</a:t>
            </a:r>
            <a:r>
              <a:rPr lang="en-GB" sz="280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rd</a:t>
            </a:r>
            <a:r>
              <a:rPr lang="en-GB" sz="2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warning (sit away 10 minutes in class)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2800" dirty="0">
                <a:solidFill>
                  <a:srgbClr val="FF0000"/>
                </a:solidFill>
                <a:latin typeface="Letter-join Plus 8" panose="02000505000000020003" pitchFamily="50" charset="0"/>
                <a:ea typeface="Arial" panose="020B0604020202020204" pitchFamily="34" charset="0"/>
              </a:rPr>
              <a:t>                  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(Recorded</a:t>
            </a:r>
            <a:r>
              <a:rPr lang="en-GB" sz="280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on</a:t>
            </a:r>
            <a:r>
              <a:rPr lang="en-GB" sz="280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 logs and CPOMS)</a:t>
            </a:r>
            <a:endParaRPr lang="en-GB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280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</a:t>
            </a:r>
            <a:endParaRPr lang="en-GB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0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2800" dirty="0"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     </a:t>
            </a:r>
            <a:r>
              <a:rPr lang="en-GB" sz="2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4</a:t>
            </a:r>
            <a:r>
              <a:rPr lang="en-GB" sz="280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th</a:t>
            </a:r>
            <a:r>
              <a:rPr lang="en-GB" sz="28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warning (removed to another class for remainder of session, phase leader in the first instance, parallel classroom if the phase leader is unavailable) </a:t>
            </a:r>
          </a:p>
          <a:p>
            <a:pPr marL="2286000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	(Recorded</a:t>
            </a:r>
            <a:r>
              <a:rPr lang="en-GB" sz="280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on</a:t>
            </a:r>
            <a:r>
              <a:rPr lang="en-GB" sz="280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 logs, CPOMS and spend 15 minutes in reflection at </a:t>
            </a:r>
            <a:r>
              <a:rPr lang="en-GB" sz="2800" dirty="0">
                <a:solidFill>
                  <a:srgbClr val="FF0000"/>
                </a:solidFill>
                <a:latin typeface="Letter-join Plus 8" panose="02000505000000020003" pitchFamily="50" charset="0"/>
                <a:ea typeface="Arial" panose="020B0604020202020204" pitchFamily="34" charset="0"/>
              </a:rPr>
              <a:t>l</a:t>
            </a:r>
            <a:r>
              <a:rPr lang="en-GB" sz="28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unchtime for Restorative Conversation)</a:t>
            </a:r>
            <a:endParaRPr lang="en-GB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r>
              <a:rPr lang="en-GB" sz="2800" b="1" dirty="0">
                <a:solidFill>
                  <a:srgbClr val="FFFF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</a:t>
            </a:r>
            <a:endParaRPr lang="en-GB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0" b="1" u="none" strike="noStrike" dirty="0">
                <a:solidFill>
                  <a:srgbClr val="FFD966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50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6000" b="1" u="sng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Warnings and Consequences</a:t>
            </a:r>
            <a:r>
              <a:rPr lang="en-GB" sz="6000" b="1" dirty="0">
                <a:solidFill>
                  <a:srgbClr val="00B0F0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endParaRPr lang="en-GB" sz="1850" b="1" dirty="0">
              <a:solidFill>
                <a:srgbClr val="FFFF00"/>
              </a:solidFill>
              <a:effectLst/>
              <a:latin typeface="Letter-join Plus 8" panose="02000505000000020003" pitchFamily="50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endParaRPr lang="en-GB" sz="1850" b="1" dirty="0">
              <a:solidFill>
                <a:srgbClr val="FFFF00"/>
              </a:solidFill>
              <a:latin typeface="Letter-join Plus 8" panose="02000505000000020003" pitchFamily="50" charset="0"/>
              <a:ea typeface="Arial" panose="020B0604020202020204" pitchFamily="34" charset="0"/>
            </a:endParaRPr>
          </a:p>
          <a:p>
            <a:pPr marL="1778635" marR="213995" indent="-1600835">
              <a:lnSpc>
                <a:spcPct val="105000"/>
              </a:lnSpc>
              <a:spcBef>
                <a:spcPts val="80"/>
              </a:spcBef>
              <a:spcAft>
                <a:spcPts val="0"/>
              </a:spcAft>
              <a:tabLst>
                <a:tab pos="1778000" algn="l"/>
                <a:tab pos="5207635" algn="l"/>
              </a:tabLst>
            </a:pPr>
            <a:endParaRPr lang="en-GB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78635" marR="770890" indent="-1600835">
              <a:lnSpc>
                <a:spcPct val="105000"/>
              </a:lnSpc>
              <a:spcBef>
                <a:spcPts val="5"/>
              </a:spcBef>
              <a:spcAft>
                <a:spcPts val="0"/>
              </a:spcAft>
              <a:tabLst>
                <a:tab pos="1778000" algn="l"/>
              </a:tabLst>
            </a:pPr>
            <a:r>
              <a:rPr lang="en-GB" sz="3600" b="1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    Red	     </a:t>
            </a:r>
            <a:r>
              <a:rPr lang="en-GB" sz="36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5</a:t>
            </a:r>
            <a:r>
              <a:rPr lang="en-GB" sz="3600" baseline="300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th</a:t>
            </a:r>
            <a:r>
              <a:rPr lang="en-GB" sz="3600" dirty="0">
                <a:solidFill>
                  <a:srgbClr val="FFFFFF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warning (sent to a member of Pastoral      	     or SLT) Possible exclusion due to poor 		     behaviour.</a:t>
            </a:r>
            <a:endParaRPr lang="en-GB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0" marR="770890" indent="-1600835">
              <a:lnSpc>
                <a:spcPct val="105000"/>
              </a:lnSpc>
              <a:spcBef>
                <a:spcPts val="5"/>
              </a:spcBef>
              <a:spcAft>
                <a:spcPts val="0"/>
              </a:spcAft>
              <a:tabLst>
                <a:tab pos="1778000" algn="l"/>
              </a:tabLst>
            </a:pPr>
            <a:r>
              <a:rPr lang="en-GB" sz="3600" b="1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		  </a:t>
            </a:r>
            <a:r>
              <a:rPr lang="en-GB" sz="36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(Recorded</a:t>
            </a:r>
            <a:r>
              <a:rPr lang="en-GB" sz="3600" spc="-85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36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on</a:t>
            </a:r>
            <a:r>
              <a:rPr lang="en-GB" sz="3600" spc="-1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 </a:t>
            </a:r>
            <a:r>
              <a:rPr lang="en-GB" sz="3600" dirty="0">
                <a:solidFill>
                  <a:srgbClr val="FF0000"/>
                </a:solidFill>
                <a:effectLst/>
                <a:latin typeface="Letter-join Plus 8" panose="02000505000000020003" pitchFamily="50" charset="0"/>
                <a:ea typeface="Arial" panose="020B0604020202020204" pitchFamily="34" charset="0"/>
              </a:rPr>
              <a:t>behaviour log, CPOMS and 	spend 15 minutes in reflection at lunchtime  	for  a Restorative Conversation)</a:t>
            </a:r>
            <a:endParaRPr lang="en-GB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0" b="1" u="none" strike="noStrike" dirty="0">
                <a:solidFill>
                  <a:srgbClr val="FFD966"/>
                </a:solidFill>
                <a:effectLst/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03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8" y="312738"/>
            <a:ext cx="10535601" cy="163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8" y="1198318"/>
            <a:ext cx="6143866" cy="144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50" y="1198318"/>
            <a:ext cx="5352522" cy="144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8" y="2024196"/>
            <a:ext cx="10535600" cy="282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8" y="3857414"/>
            <a:ext cx="10535595" cy="104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612775" y="5369932"/>
            <a:ext cx="10535601" cy="86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7" y="4570547"/>
            <a:ext cx="10535595" cy="96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mcdonald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92585"/>
            <a:ext cx="1116872" cy="111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izza hu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074" y="287467"/>
            <a:ext cx="1021028" cy="96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ool clipart no backgroun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071" y="336786"/>
            <a:ext cx="1195839" cy="85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vue no backgroun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366" y="477564"/>
            <a:ext cx="1483756" cy="62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30" descr="Image result for swimming beach clipart no backgrou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8" name="Picture 34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092" y="336786"/>
            <a:ext cx="1831045" cy="85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6" descr="Image result for picnic clipart no backgroun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8" descr="Image result for picnic clipart no background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6" descr="Image result for picnic clipart no background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72" name="Picture 48" descr="Image result for picnic clipart no backgroun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798" y="1166546"/>
            <a:ext cx="1280138" cy="90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50" descr="Image result for film clipart no background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AutoShape 50" descr="Image result for film clipart no background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AutoShape 50" descr="Image result for film clipart no background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56" descr="Image result for film clapper no background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82" name="Picture 58" descr="Image result for film clapper no background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2" t="5088" r="30653" b="10854"/>
          <a:stretch/>
        </p:blipFill>
        <p:spPr bwMode="auto">
          <a:xfrm>
            <a:off x="4021031" y="1204152"/>
            <a:ext cx="697574" cy="78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Image result for certificate no backgroun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834" y="1187813"/>
            <a:ext cx="924232" cy="92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4" descr="Image result for party clipart no background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66" descr="Image result for party clipart no background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80" descr="Image result for bunting clipart no background"/>
          <p:cNvSpPr>
            <a:spLocks noChangeAspect="1" noChangeArrowheads="1"/>
          </p:cNvSpPr>
          <p:nvPr/>
        </p:nvSpPr>
        <p:spPr bwMode="auto">
          <a:xfrm>
            <a:off x="2441570" y="428601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16" name="Picture 92" descr="Image result for bunting no backgroun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0" y="1939694"/>
            <a:ext cx="3766047" cy="9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AutoShape 80" descr="Image result for bunting clipart no background"/>
          <p:cNvSpPr>
            <a:spLocks noChangeAspect="1" noChangeArrowheads="1"/>
          </p:cNvSpPr>
          <p:nvPr/>
        </p:nvSpPr>
        <p:spPr bwMode="auto">
          <a:xfrm>
            <a:off x="7969251" y="423365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2" name="Picture 92" descr="Image result for bunting no background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95"/>
          <a:stretch/>
        </p:blipFill>
        <p:spPr bwMode="auto">
          <a:xfrm>
            <a:off x="7823737" y="1913622"/>
            <a:ext cx="3329367" cy="9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92" descr="Image result for bunting no backgroun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206" y="1948988"/>
            <a:ext cx="3766047" cy="9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96" descr="Image result for party balloons no background"/>
          <p:cNvSpPr>
            <a:spLocks noChangeAspect="1" noChangeArrowheads="1"/>
          </p:cNvSpPr>
          <p:nvPr/>
        </p:nvSpPr>
        <p:spPr bwMode="auto">
          <a:xfrm>
            <a:off x="6793840" y="5339121"/>
            <a:ext cx="166430" cy="16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" name="Picture 102" descr="Related imag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040" y="1681522"/>
            <a:ext cx="2246815" cy="224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70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218941"/>
            <a:ext cx="8872515" cy="13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104522"/>
            <a:ext cx="5174032" cy="12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4" y="1104522"/>
            <a:ext cx="4507604" cy="1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930400"/>
            <a:ext cx="887251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4" y="3763618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516181" y="5276136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2" y="4476750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0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218941"/>
            <a:ext cx="8872515" cy="13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104522"/>
            <a:ext cx="5174032" cy="12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4" y="1104522"/>
            <a:ext cx="4507604" cy="1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930400"/>
            <a:ext cx="887251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4" y="3763618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516181" y="5276136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2" y="4476750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2705" y="419399"/>
            <a:ext cx="835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Letter-join Plus 8" panose="02000505000000020003" pitchFamily="50" charset="0"/>
              </a:rPr>
              <a:t>10 or more on Gold during the half term = prize out of school!!</a:t>
            </a:r>
          </a:p>
        </p:txBody>
      </p:sp>
    </p:spTree>
    <p:extLst>
      <p:ext uri="{BB962C8B-B14F-4D97-AF65-F5344CB8AC3E}">
        <p14:creationId xmlns:p14="http://schemas.microsoft.com/office/powerpoint/2010/main" val="116329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218941"/>
            <a:ext cx="8872515" cy="13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104522"/>
            <a:ext cx="5174032" cy="12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4" y="1104522"/>
            <a:ext cx="4507604" cy="1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930400"/>
            <a:ext cx="887251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4" y="3763618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516181" y="5276136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2" y="4476750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2705" y="419399"/>
            <a:ext cx="835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Letter-join Plus 8" panose="02000505000000020003" pitchFamily="50" charset="0"/>
              </a:rPr>
              <a:t>10 or more on Gold during the half term = prize out of school!!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181" y="1122548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Silver during the half term = prize in school!!</a:t>
            </a:r>
          </a:p>
        </p:txBody>
      </p:sp>
    </p:spTree>
    <p:extLst>
      <p:ext uri="{BB962C8B-B14F-4D97-AF65-F5344CB8AC3E}">
        <p14:creationId xmlns:p14="http://schemas.microsoft.com/office/powerpoint/2010/main" val="334168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218941"/>
            <a:ext cx="8872515" cy="13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104522"/>
            <a:ext cx="5174032" cy="12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4" y="1104522"/>
            <a:ext cx="4507604" cy="1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930400"/>
            <a:ext cx="887251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4" y="3763618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516181" y="5276136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2" y="4476750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2705" y="419399"/>
            <a:ext cx="835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Letter-join Plus 8" panose="02000505000000020003" pitchFamily="50" charset="0"/>
              </a:rPr>
              <a:t>10 or more on Gold during the half term = prize out of school!!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181" y="1122548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Silver during the half term = prize in school!!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62614" y="1122547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Bronze during the half term = certificate!</a:t>
            </a:r>
          </a:p>
        </p:txBody>
      </p:sp>
    </p:spTree>
    <p:extLst>
      <p:ext uri="{BB962C8B-B14F-4D97-AF65-F5344CB8AC3E}">
        <p14:creationId xmlns:p14="http://schemas.microsoft.com/office/powerpoint/2010/main" val="18603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218941"/>
            <a:ext cx="8872515" cy="13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104522"/>
            <a:ext cx="5174032" cy="12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4" y="1104522"/>
            <a:ext cx="4507604" cy="1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930400"/>
            <a:ext cx="887251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4" y="3763618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516181" y="5276136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2" y="4476750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2705" y="419399"/>
            <a:ext cx="835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Letter-join Plus 8" panose="02000505000000020003" pitchFamily="50" charset="0"/>
              </a:rPr>
              <a:t>10 or more on Gold during the half term = prize out of school!!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181" y="1122548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Silver during the half term = prize in school!!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62614" y="1122547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Bronze during the half term = certificate!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8016" y="2085416"/>
            <a:ext cx="8628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Always on green?</a:t>
            </a:r>
          </a:p>
          <a:p>
            <a:pPr algn="ctr"/>
            <a:endParaRPr lang="en-GB" sz="2400" dirty="0">
              <a:latin typeface="Letter-join Plus 8" panose="02000505000000020003" pitchFamily="50" charset="0"/>
            </a:endParaRPr>
          </a:p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You get a special invitation to the green party in your class every half term!</a:t>
            </a:r>
          </a:p>
        </p:txBody>
      </p:sp>
    </p:spTree>
    <p:extLst>
      <p:ext uri="{BB962C8B-B14F-4D97-AF65-F5344CB8AC3E}">
        <p14:creationId xmlns:p14="http://schemas.microsoft.com/office/powerpoint/2010/main" val="59115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Image result for gold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218941"/>
            <a:ext cx="8872515" cy="137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ilver colou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104522"/>
            <a:ext cx="5174032" cy="12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ronze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4" y="1104522"/>
            <a:ext cx="4507604" cy="1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reen colo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930400"/>
            <a:ext cx="887251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4" y="3763618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516181" y="5276136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2" y="4476750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38981" y="3868830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Warning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57891" y="4571873"/>
            <a:ext cx="3289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Warning 3 and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38981" y="5348855"/>
            <a:ext cx="2097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Warning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337" y="6146642"/>
            <a:ext cx="113353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Letter-join Plus 8" panose="02000505000000020003" pitchFamily="50" charset="0"/>
              </a:rPr>
              <a:t>Warning 5 – sent to Miss Green, Mr </a:t>
            </a:r>
            <a:r>
              <a:rPr lang="en-GB" sz="2600" dirty="0" err="1">
                <a:latin typeface="Letter-join Plus 8" panose="02000505000000020003" pitchFamily="50" charset="0"/>
              </a:rPr>
              <a:t>Wingfield</a:t>
            </a:r>
            <a:r>
              <a:rPr lang="en-GB" sz="2600" dirty="0">
                <a:latin typeface="Letter-join Plus 8" panose="02000505000000020003" pitchFamily="50" charset="0"/>
              </a:rPr>
              <a:t>, Mrs Dove or Miss Thorpe.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2705" y="419399"/>
            <a:ext cx="835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Letter-join Plus 8" panose="02000505000000020003" pitchFamily="50" charset="0"/>
              </a:rPr>
              <a:t>10 or more on Gold during the half term = prize out of school!!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181" y="1122548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Silver during the half term = prize in school!!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62614" y="1122547"/>
            <a:ext cx="4250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10 or more on Bronze during the half term = certificate!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8016" y="2085416"/>
            <a:ext cx="8628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Always on green?</a:t>
            </a:r>
          </a:p>
          <a:p>
            <a:pPr algn="ctr"/>
            <a:endParaRPr lang="en-GB" sz="2400" dirty="0">
              <a:latin typeface="Letter-join Plus 8" panose="02000505000000020003" pitchFamily="50" charset="0"/>
            </a:endParaRPr>
          </a:p>
          <a:p>
            <a:pPr algn="ctr"/>
            <a:r>
              <a:rPr lang="en-GB" sz="2400" dirty="0">
                <a:latin typeface="Letter-join Plus 8" panose="02000505000000020003" pitchFamily="50" charset="0"/>
              </a:rPr>
              <a:t>You get a special invitation to the green party in your class every half term!</a:t>
            </a:r>
          </a:p>
        </p:txBody>
      </p:sp>
    </p:spTree>
    <p:extLst>
      <p:ext uri="{BB962C8B-B14F-4D97-AF65-F5344CB8AC3E}">
        <p14:creationId xmlns:p14="http://schemas.microsoft.com/office/powerpoint/2010/main" val="411594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82" name="Picture 10" descr="Image result for blue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09600"/>
            <a:ext cx="8872514" cy="88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red colou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9" b="25729"/>
          <a:stretch/>
        </p:blipFill>
        <p:spPr bwMode="auto">
          <a:xfrm>
            <a:off x="460372" y="2122118"/>
            <a:ext cx="8872516" cy="7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yellow col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yellow colo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2" name="Picture 20" descr="Image result for yellow col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3" y="1322732"/>
            <a:ext cx="8872515" cy="8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35950" y="685225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Warning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42663" y="1390382"/>
            <a:ext cx="3289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Warning 3 and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48105" y="2208658"/>
            <a:ext cx="2097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Warning 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2775" y="3441612"/>
            <a:ext cx="87201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8" panose="02000505000000020003" pitchFamily="50" charset="0"/>
              </a:rPr>
              <a:t>Slight change: </a:t>
            </a:r>
          </a:p>
          <a:p>
            <a:endParaRPr lang="en-GB" sz="3200" dirty="0">
              <a:latin typeface="Letter-join Plus 8" panose="02000505000000020003" pitchFamily="50" charset="0"/>
            </a:endParaRPr>
          </a:p>
          <a:p>
            <a:pPr algn="ctr"/>
            <a:r>
              <a:rPr lang="en-GB" sz="3200" dirty="0">
                <a:latin typeface="Letter-join Plus 8" panose="02000505000000020003" pitchFamily="50" charset="0"/>
              </a:rPr>
              <a:t>If you are on Blue, Yellow or Red </a:t>
            </a:r>
            <a:r>
              <a:rPr lang="en-GB" sz="3200" b="1" u="sng" dirty="0">
                <a:solidFill>
                  <a:srgbClr val="FF0000"/>
                </a:solidFill>
                <a:latin typeface="Letter-join Plus 8" panose="02000505000000020003" pitchFamily="50" charset="0"/>
              </a:rPr>
              <a:t>more than </a:t>
            </a:r>
            <a:r>
              <a:rPr lang="en-GB" sz="3200" dirty="0">
                <a:latin typeface="Letter-join Plus 8" panose="02000505000000020003" pitchFamily="50" charset="0"/>
              </a:rPr>
              <a:t>3 times per half term, you lose 15 minutes of the Stay On Green Party. </a:t>
            </a:r>
          </a:p>
        </p:txBody>
      </p:sp>
    </p:spTree>
    <p:extLst>
      <p:ext uri="{BB962C8B-B14F-4D97-AF65-F5344CB8AC3E}">
        <p14:creationId xmlns:p14="http://schemas.microsoft.com/office/powerpoint/2010/main" val="14959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49" name="Picture 15" descr="BPA - no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40" y="4843325"/>
            <a:ext cx="139065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5910" y="27860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75008" y="1453090"/>
            <a:ext cx="983031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0" b="1" dirty="0">
                <a:latin typeface="Letter-join Plus 8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But… what happens if we don’t make the right choices?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159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9724</TotalTime>
  <Words>312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Letter-join Plus 8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Thorpe</dc:creator>
  <cp:lastModifiedBy>Steven Wingfield</cp:lastModifiedBy>
  <cp:revision>19</cp:revision>
  <dcterms:created xsi:type="dcterms:W3CDTF">2019-01-15T08:58:52Z</dcterms:created>
  <dcterms:modified xsi:type="dcterms:W3CDTF">2019-03-01T16:44:43Z</dcterms:modified>
</cp:coreProperties>
</file>